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5" r:id="rId3"/>
    <p:sldId id="266" r:id="rId4"/>
    <p:sldId id="259" r:id="rId5"/>
    <p:sldId id="267" r:id="rId6"/>
    <p:sldId id="264" r:id="rId7"/>
    <p:sldId id="268" r:id="rId8"/>
    <p:sldId id="260" r:id="rId9"/>
    <p:sldId id="261"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p:scale>
          <a:sx n="64" d="100"/>
          <a:sy n="64" d="100"/>
        </p:scale>
        <p:origin x="941" y="19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FE9F072-8D88-4D9B-A271-0D10126E9767}" type="datetimeFigureOut">
              <a:rPr kumimoji="1" lang="ja-JP" altLang="en-US" smtClean="0"/>
              <a:t>2022/3/30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153C2EE-B6E6-4F78-A440-B62566FE1FA6}" type="slidenum">
              <a:rPr kumimoji="1" lang="ja-JP" altLang="en-US" smtClean="0"/>
              <a:t>‹#›</a:t>
            </a:fld>
            <a:endParaRPr kumimoji="1" lang="ja-JP" altLang="en-US"/>
          </a:p>
        </p:txBody>
      </p:sp>
    </p:spTree>
    <p:extLst>
      <p:ext uri="{BB962C8B-B14F-4D97-AF65-F5344CB8AC3E}">
        <p14:creationId xmlns:p14="http://schemas.microsoft.com/office/powerpoint/2010/main" val="1242982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FE9F072-8D88-4D9B-A271-0D10126E9767}" type="datetimeFigureOut">
              <a:rPr kumimoji="1" lang="ja-JP" altLang="en-US" smtClean="0"/>
              <a:t>2022/3/30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153C2EE-B6E6-4F78-A440-B62566FE1FA6}" type="slidenum">
              <a:rPr kumimoji="1" lang="ja-JP" altLang="en-US" smtClean="0"/>
              <a:t>‹#›</a:t>
            </a:fld>
            <a:endParaRPr kumimoji="1" lang="ja-JP" altLang="en-US"/>
          </a:p>
        </p:txBody>
      </p:sp>
    </p:spTree>
    <p:extLst>
      <p:ext uri="{BB962C8B-B14F-4D97-AF65-F5344CB8AC3E}">
        <p14:creationId xmlns:p14="http://schemas.microsoft.com/office/powerpoint/2010/main" val="3276883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FE9F072-8D88-4D9B-A271-0D10126E9767}" type="datetimeFigureOut">
              <a:rPr kumimoji="1" lang="ja-JP" altLang="en-US" smtClean="0"/>
              <a:t>2022/3/30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153C2EE-B6E6-4F78-A440-B62566FE1FA6}" type="slidenum">
              <a:rPr kumimoji="1" lang="ja-JP" altLang="en-US" smtClean="0"/>
              <a:t>‹#›</a:t>
            </a:fld>
            <a:endParaRPr kumimoji="1" lang="ja-JP" altLang="en-US"/>
          </a:p>
        </p:txBody>
      </p:sp>
    </p:spTree>
    <p:extLst>
      <p:ext uri="{BB962C8B-B14F-4D97-AF65-F5344CB8AC3E}">
        <p14:creationId xmlns:p14="http://schemas.microsoft.com/office/powerpoint/2010/main" val="3181333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FE9F072-8D88-4D9B-A271-0D10126E9767}" type="datetimeFigureOut">
              <a:rPr kumimoji="1" lang="ja-JP" altLang="en-US" smtClean="0"/>
              <a:t>2022/3/30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153C2EE-B6E6-4F78-A440-B62566FE1FA6}" type="slidenum">
              <a:rPr kumimoji="1" lang="ja-JP" altLang="en-US" smtClean="0"/>
              <a:t>‹#›</a:t>
            </a:fld>
            <a:endParaRPr kumimoji="1" lang="ja-JP" altLang="en-US"/>
          </a:p>
        </p:txBody>
      </p:sp>
    </p:spTree>
    <p:extLst>
      <p:ext uri="{BB962C8B-B14F-4D97-AF65-F5344CB8AC3E}">
        <p14:creationId xmlns:p14="http://schemas.microsoft.com/office/powerpoint/2010/main" val="767507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FE9F072-8D88-4D9B-A271-0D10126E9767}" type="datetimeFigureOut">
              <a:rPr kumimoji="1" lang="ja-JP" altLang="en-US" smtClean="0"/>
              <a:t>2022/3/30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153C2EE-B6E6-4F78-A440-B62566FE1FA6}" type="slidenum">
              <a:rPr kumimoji="1" lang="ja-JP" altLang="en-US" smtClean="0"/>
              <a:t>‹#›</a:t>
            </a:fld>
            <a:endParaRPr kumimoji="1" lang="ja-JP" altLang="en-US"/>
          </a:p>
        </p:txBody>
      </p:sp>
    </p:spTree>
    <p:extLst>
      <p:ext uri="{BB962C8B-B14F-4D97-AF65-F5344CB8AC3E}">
        <p14:creationId xmlns:p14="http://schemas.microsoft.com/office/powerpoint/2010/main" val="99283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8" name="Date Placeholder 7"/>
          <p:cNvSpPr>
            <a:spLocks noGrp="1"/>
          </p:cNvSpPr>
          <p:nvPr>
            <p:ph type="dt" sz="half" idx="10"/>
          </p:nvPr>
        </p:nvSpPr>
        <p:spPr/>
        <p:txBody>
          <a:bodyPr/>
          <a:lstStyle/>
          <a:p>
            <a:fld id="{4FE9F072-8D88-4D9B-A271-0D10126E9767}" type="datetimeFigureOut">
              <a:rPr kumimoji="1" lang="ja-JP" altLang="en-US" smtClean="0"/>
              <a:t>2022/3/30</a:t>
            </a:fld>
            <a:endParaRPr kumimoji="1" lang="ja-JP" altLang="en-US"/>
          </a:p>
        </p:txBody>
      </p:sp>
      <p:sp>
        <p:nvSpPr>
          <p:cNvPr id="9" name="Footer Placeholder 8"/>
          <p:cNvSpPr>
            <a:spLocks noGrp="1"/>
          </p:cNvSpPr>
          <p:nvPr>
            <p:ph type="ftr" sz="quarter" idx="11"/>
          </p:nvPr>
        </p:nvSpPr>
        <p:spPr/>
        <p:txBody>
          <a:bodyPr/>
          <a:lstStyle/>
          <a:p>
            <a:endParaRPr kumimoji="1" lang="ja-JP" altLang="en-US"/>
          </a:p>
        </p:txBody>
      </p:sp>
      <p:sp>
        <p:nvSpPr>
          <p:cNvPr id="10" name="Slide Number Placeholder 9"/>
          <p:cNvSpPr>
            <a:spLocks noGrp="1"/>
          </p:cNvSpPr>
          <p:nvPr>
            <p:ph type="sldNum" sz="quarter" idx="12"/>
          </p:nvPr>
        </p:nvSpPr>
        <p:spPr/>
        <p:txBody>
          <a:bodyPr/>
          <a:lstStyle/>
          <a:p>
            <a:fld id="{4153C2EE-B6E6-4F78-A440-B62566FE1FA6}" type="slidenum">
              <a:rPr kumimoji="1" lang="ja-JP" altLang="en-US" smtClean="0"/>
              <a:t>‹#›</a:t>
            </a:fld>
            <a:endParaRPr kumimoji="1" lang="ja-JP" altLang="en-US"/>
          </a:p>
        </p:txBody>
      </p:sp>
    </p:spTree>
    <p:extLst>
      <p:ext uri="{BB962C8B-B14F-4D97-AF65-F5344CB8AC3E}">
        <p14:creationId xmlns:p14="http://schemas.microsoft.com/office/powerpoint/2010/main" val="336931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2" name="Date Placeholder 1"/>
          <p:cNvSpPr>
            <a:spLocks noGrp="1"/>
          </p:cNvSpPr>
          <p:nvPr>
            <p:ph type="dt" sz="half" idx="10"/>
          </p:nvPr>
        </p:nvSpPr>
        <p:spPr/>
        <p:txBody>
          <a:bodyPr/>
          <a:lstStyle/>
          <a:p>
            <a:fld id="{4FE9F072-8D88-4D9B-A271-0D10126E9767}" type="datetimeFigureOut">
              <a:rPr kumimoji="1" lang="ja-JP" altLang="en-US" smtClean="0"/>
              <a:t>2022/3/30</a:t>
            </a:fld>
            <a:endParaRPr kumimoji="1" lang="ja-JP" altLang="en-US"/>
          </a:p>
        </p:txBody>
      </p:sp>
      <p:sp>
        <p:nvSpPr>
          <p:cNvPr id="11" name="Footer Placeholder 10"/>
          <p:cNvSpPr>
            <a:spLocks noGrp="1"/>
          </p:cNvSpPr>
          <p:nvPr>
            <p:ph type="ftr" sz="quarter" idx="11"/>
          </p:nvPr>
        </p:nvSpPr>
        <p:spPr/>
        <p:txBody>
          <a:bodyPr/>
          <a:lstStyle/>
          <a:p>
            <a:endParaRPr kumimoji="1" lang="ja-JP" altLang="en-US"/>
          </a:p>
        </p:txBody>
      </p:sp>
      <p:sp>
        <p:nvSpPr>
          <p:cNvPr id="12" name="Slide Number Placeholder 11"/>
          <p:cNvSpPr>
            <a:spLocks noGrp="1"/>
          </p:cNvSpPr>
          <p:nvPr>
            <p:ph type="sldNum" sz="quarter" idx="12"/>
          </p:nvPr>
        </p:nvSpPr>
        <p:spPr/>
        <p:txBody>
          <a:bodyPr/>
          <a:lstStyle/>
          <a:p>
            <a:fld id="{4153C2EE-B6E6-4F78-A440-B62566FE1FA6}" type="slidenum">
              <a:rPr kumimoji="1" lang="ja-JP" altLang="en-US" smtClean="0"/>
              <a:t>‹#›</a:t>
            </a:fld>
            <a:endParaRPr kumimoji="1" lang="ja-JP" altLang="en-US"/>
          </a:p>
        </p:txBody>
      </p:sp>
    </p:spTree>
    <p:extLst>
      <p:ext uri="{BB962C8B-B14F-4D97-AF65-F5344CB8AC3E}">
        <p14:creationId xmlns:p14="http://schemas.microsoft.com/office/powerpoint/2010/main" val="3522021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ja-JP" altLang="en-US"/>
              <a:t>マスター タイトルの書式設定</a:t>
            </a:r>
            <a:endParaRPr lang="en-US" dirty="0"/>
          </a:p>
        </p:txBody>
      </p:sp>
      <p:sp>
        <p:nvSpPr>
          <p:cNvPr id="2" name="Date Placeholder 1"/>
          <p:cNvSpPr>
            <a:spLocks noGrp="1"/>
          </p:cNvSpPr>
          <p:nvPr>
            <p:ph type="dt" sz="half" idx="10"/>
          </p:nvPr>
        </p:nvSpPr>
        <p:spPr/>
        <p:txBody>
          <a:bodyPr/>
          <a:lstStyle/>
          <a:p>
            <a:fld id="{4FE9F072-8D88-4D9B-A271-0D10126E9767}" type="datetimeFigureOut">
              <a:rPr kumimoji="1" lang="ja-JP" altLang="en-US" smtClean="0"/>
              <a:t>2022/3/30</a:t>
            </a:fld>
            <a:endParaRPr kumimoji="1" lang="ja-JP" altLang="en-US"/>
          </a:p>
        </p:txBody>
      </p:sp>
      <p:sp>
        <p:nvSpPr>
          <p:cNvPr id="7" name="Footer Placeholder 6"/>
          <p:cNvSpPr>
            <a:spLocks noGrp="1"/>
          </p:cNvSpPr>
          <p:nvPr>
            <p:ph type="ftr" sz="quarter" idx="11"/>
          </p:nvPr>
        </p:nvSpPr>
        <p:spPr/>
        <p:txBody>
          <a:bodyPr/>
          <a:lstStyle/>
          <a:p>
            <a:endParaRPr kumimoji="1" lang="ja-JP" altLang="en-US"/>
          </a:p>
        </p:txBody>
      </p:sp>
      <p:sp>
        <p:nvSpPr>
          <p:cNvPr id="8" name="Slide Number Placeholder 7"/>
          <p:cNvSpPr>
            <a:spLocks noGrp="1"/>
          </p:cNvSpPr>
          <p:nvPr>
            <p:ph type="sldNum" sz="quarter" idx="12"/>
          </p:nvPr>
        </p:nvSpPr>
        <p:spPr/>
        <p:txBody>
          <a:bodyPr/>
          <a:lstStyle/>
          <a:p>
            <a:fld id="{4153C2EE-B6E6-4F78-A440-B62566FE1FA6}" type="slidenum">
              <a:rPr kumimoji="1" lang="ja-JP" altLang="en-US" smtClean="0"/>
              <a:t>‹#›</a:t>
            </a:fld>
            <a:endParaRPr kumimoji="1" lang="ja-JP" altLang="en-US"/>
          </a:p>
        </p:txBody>
      </p:sp>
    </p:spTree>
    <p:extLst>
      <p:ext uri="{BB962C8B-B14F-4D97-AF65-F5344CB8AC3E}">
        <p14:creationId xmlns:p14="http://schemas.microsoft.com/office/powerpoint/2010/main" val="2460385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FE9F072-8D88-4D9B-A271-0D10126E9767}" type="datetimeFigureOut">
              <a:rPr kumimoji="1" lang="ja-JP" altLang="en-US" smtClean="0"/>
              <a:t>2022/3/30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153C2EE-B6E6-4F78-A440-B62566FE1FA6}" type="slidenum">
              <a:rPr kumimoji="1" lang="ja-JP" altLang="en-US" smtClean="0"/>
              <a:t>‹#›</a:t>
            </a:fld>
            <a:endParaRPr kumimoji="1" lang="ja-JP" altLang="en-US"/>
          </a:p>
        </p:txBody>
      </p:sp>
    </p:spTree>
    <p:extLst>
      <p:ext uri="{BB962C8B-B14F-4D97-AF65-F5344CB8AC3E}">
        <p14:creationId xmlns:p14="http://schemas.microsoft.com/office/powerpoint/2010/main" val="1260844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ja-JP" altLang="en-US"/>
              <a:t>マスター タイトルの書式設定</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8" name="Date Placeholder 7"/>
          <p:cNvSpPr>
            <a:spLocks noGrp="1"/>
          </p:cNvSpPr>
          <p:nvPr>
            <p:ph type="dt" sz="half" idx="10"/>
          </p:nvPr>
        </p:nvSpPr>
        <p:spPr/>
        <p:txBody>
          <a:bodyPr/>
          <a:lstStyle/>
          <a:p>
            <a:fld id="{4FE9F072-8D88-4D9B-A271-0D10126E9767}" type="datetimeFigureOut">
              <a:rPr kumimoji="1" lang="ja-JP" altLang="en-US" smtClean="0"/>
              <a:t>2022/3/30</a:t>
            </a:fld>
            <a:endParaRPr kumimoji="1" lang="ja-JP" altLang="en-US"/>
          </a:p>
        </p:txBody>
      </p:sp>
      <p:sp>
        <p:nvSpPr>
          <p:cNvPr id="9" name="Footer Placeholder 8"/>
          <p:cNvSpPr>
            <a:spLocks noGrp="1"/>
          </p:cNvSpPr>
          <p:nvPr>
            <p:ph type="ftr" sz="quarter" idx="11"/>
          </p:nvPr>
        </p:nvSpPr>
        <p:spPr/>
        <p:txBody>
          <a:bodyPr/>
          <a:lstStyle/>
          <a:p>
            <a:endParaRPr kumimoji="1" lang="ja-JP" altLang="en-US"/>
          </a:p>
        </p:txBody>
      </p:sp>
      <p:sp>
        <p:nvSpPr>
          <p:cNvPr id="10" name="Slide Number Placeholder 9"/>
          <p:cNvSpPr>
            <a:spLocks noGrp="1"/>
          </p:cNvSpPr>
          <p:nvPr>
            <p:ph type="sldNum" sz="quarter" idx="12"/>
          </p:nvPr>
        </p:nvSpPr>
        <p:spPr/>
        <p:txBody>
          <a:bodyPr/>
          <a:lstStyle/>
          <a:p>
            <a:fld id="{4153C2EE-B6E6-4F78-A440-B62566FE1FA6}" type="slidenum">
              <a:rPr kumimoji="1" lang="ja-JP" altLang="en-US" smtClean="0"/>
              <a:t>‹#›</a:t>
            </a:fld>
            <a:endParaRPr kumimoji="1" lang="ja-JP" altLang="en-US"/>
          </a:p>
        </p:txBody>
      </p:sp>
    </p:spTree>
    <p:extLst>
      <p:ext uri="{BB962C8B-B14F-4D97-AF65-F5344CB8AC3E}">
        <p14:creationId xmlns:p14="http://schemas.microsoft.com/office/powerpoint/2010/main" val="918992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8" name="Date Placeholder 7"/>
          <p:cNvSpPr>
            <a:spLocks noGrp="1"/>
          </p:cNvSpPr>
          <p:nvPr>
            <p:ph type="dt" sz="half" idx="10"/>
          </p:nvPr>
        </p:nvSpPr>
        <p:spPr/>
        <p:txBody>
          <a:bodyPr/>
          <a:lstStyle/>
          <a:p>
            <a:fld id="{4FE9F072-8D88-4D9B-A271-0D10126E9767}" type="datetimeFigureOut">
              <a:rPr kumimoji="1" lang="ja-JP" altLang="en-US" smtClean="0"/>
              <a:t>2022/3/30</a:t>
            </a:fld>
            <a:endParaRPr kumimoji="1" lang="ja-JP" altLang="en-US"/>
          </a:p>
        </p:txBody>
      </p:sp>
      <p:sp>
        <p:nvSpPr>
          <p:cNvPr id="9" name="Footer Placeholder 8"/>
          <p:cNvSpPr>
            <a:spLocks noGrp="1"/>
          </p:cNvSpPr>
          <p:nvPr>
            <p:ph type="ftr" sz="quarter" idx="11"/>
          </p:nvPr>
        </p:nvSpPr>
        <p:spPr>
          <a:xfrm>
            <a:off x="3499101" y="6356350"/>
            <a:ext cx="5911517" cy="365125"/>
          </a:xfrm>
        </p:spPr>
        <p:txBody>
          <a:bodyPr/>
          <a:lstStyle/>
          <a:p>
            <a:endParaRPr kumimoji="1" lang="ja-JP" altLang="en-US"/>
          </a:p>
        </p:txBody>
      </p:sp>
      <p:sp>
        <p:nvSpPr>
          <p:cNvPr id="10" name="Slide Number Placeholder 9"/>
          <p:cNvSpPr>
            <a:spLocks noGrp="1"/>
          </p:cNvSpPr>
          <p:nvPr>
            <p:ph type="sldNum" sz="quarter" idx="12"/>
          </p:nvPr>
        </p:nvSpPr>
        <p:spPr/>
        <p:txBody>
          <a:bodyPr/>
          <a:lstStyle/>
          <a:p>
            <a:fld id="{4153C2EE-B6E6-4F78-A440-B62566FE1FA6}" type="slidenum">
              <a:rPr kumimoji="1" lang="ja-JP" altLang="en-US" smtClean="0"/>
              <a:t>‹#›</a:t>
            </a:fld>
            <a:endParaRPr kumimoji="1" lang="ja-JP" altLang="en-US"/>
          </a:p>
        </p:txBody>
      </p:sp>
    </p:spTree>
    <p:extLst>
      <p:ext uri="{BB962C8B-B14F-4D97-AF65-F5344CB8AC3E}">
        <p14:creationId xmlns:p14="http://schemas.microsoft.com/office/powerpoint/2010/main" val="2549440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4FE9F072-8D88-4D9B-A271-0D10126E9767}" type="datetimeFigureOut">
              <a:rPr kumimoji="1" lang="ja-JP" altLang="en-US" smtClean="0"/>
              <a:t>2022/3/30</a:t>
            </a:fld>
            <a:endParaRPr kumimoji="1" lang="ja-JP" alt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kumimoji="1" lang="ja-JP" alt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153C2EE-B6E6-4F78-A440-B62566FE1FA6}" type="slidenum">
              <a:rPr kumimoji="1" lang="ja-JP" altLang="en-US" smtClean="0"/>
              <a:t>‹#›</a:t>
            </a:fld>
            <a:endParaRPr kumimoji="1" lang="ja-JP" altLang="en-US"/>
          </a:p>
        </p:txBody>
      </p:sp>
    </p:spTree>
    <p:extLst>
      <p:ext uri="{BB962C8B-B14F-4D97-AF65-F5344CB8AC3E}">
        <p14:creationId xmlns:p14="http://schemas.microsoft.com/office/powerpoint/2010/main" val="23088196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kumimoji="1"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kumimoji="1"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kumimoji="1"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359E2A-A98F-4382-9573-E7AE75CD1CBF}"/>
              </a:ext>
            </a:extLst>
          </p:cNvPr>
          <p:cNvSpPr>
            <a:spLocks noGrp="1"/>
          </p:cNvSpPr>
          <p:nvPr>
            <p:ph type="ctrTitle"/>
          </p:nvPr>
        </p:nvSpPr>
        <p:spPr/>
        <p:txBody>
          <a:bodyPr/>
          <a:lstStyle/>
          <a:p>
            <a:r>
              <a:rPr kumimoji="1" lang="ja-JP" altLang="en-US" dirty="0"/>
              <a:t>会社登録システム</a:t>
            </a:r>
          </a:p>
        </p:txBody>
      </p:sp>
      <p:sp>
        <p:nvSpPr>
          <p:cNvPr id="3" name="字幕 2">
            <a:extLst>
              <a:ext uri="{FF2B5EF4-FFF2-40B4-BE49-F238E27FC236}">
                <a16:creationId xmlns:a16="http://schemas.microsoft.com/office/drawing/2014/main" id="{03211B9A-6B45-4675-A94E-BF46205FFC0E}"/>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161336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A5E2B1-396E-43DF-9F73-ACBB7333B65B}"/>
              </a:ext>
            </a:extLst>
          </p:cNvPr>
          <p:cNvSpPr>
            <a:spLocks noGrp="1"/>
          </p:cNvSpPr>
          <p:nvPr>
            <p:ph type="title"/>
          </p:nvPr>
        </p:nvSpPr>
        <p:spPr>
          <a:xfrm>
            <a:off x="252919" y="1128408"/>
            <a:ext cx="2947482" cy="4601183"/>
          </a:xfrm>
        </p:spPr>
        <p:txBody>
          <a:bodyPr/>
          <a:lstStyle/>
          <a:p>
            <a:r>
              <a:rPr kumimoji="1" lang="ja-JP" altLang="en-US" dirty="0"/>
              <a:t>今回の開発を通じての感想</a:t>
            </a:r>
          </a:p>
        </p:txBody>
      </p:sp>
      <p:sp>
        <p:nvSpPr>
          <p:cNvPr id="3" name="四角形: 角を丸くする 2">
            <a:extLst>
              <a:ext uri="{FF2B5EF4-FFF2-40B4-BE49-F238E27FC236}">
                <a16:creationId xmlns:a16="http://schemas.microsoft.com/office/drawing/2014/main" id="{86F0B812-CB0A-4DAD-863B-CCC36EE3B606}"/>
              </a:ext>
            </a:extLst>
          </p:cNvPr>
          <p:cNvSpPr/>
          <p:nvPr/>
        </p:nvSpPr>
        <p:spPr>
          <a:xfrm>
            <a:off x="4641000" y="1979407"/>
            <a:ext cx="6148919" cy="2883049"/>
          </a:xfrm>
          <a:prstGeom prst="roundRect">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ja-JP" altLang="en-US" dirty="0">
                <a:solidFill>
                  <a:schemeClr val="tx2"/>
                </a:solidFill>
                <a:latin typeface="+mn-ea"/>
              </a:rPr>
              <a:t>●設計書作成の段階で機能や構成の洗い出しを綿密にすることが重要だと感じた</a:t>
            </a:r>
            <a:endParaRPr kumimoji="1" lang="en-US" altLang="ja-JP" dirty="0">
              <a:solidFill>
                <a:schemeClr val="tx2"/>
              </a:solidFill>
              <a:latin typeface="+mn-ea"/>
            </a:endParaRPr>
          </a:p>
          <a:p>
            <a:pPr>
              <a:lnSpc>
                <a:spcPct val="150000"/>
              </a:lnSpc>
            </a:pPr>
            <a:r>
              <a:rPr kumimoji="1" lang="ja-JP" altLang="en-US" dirty="0">
                <a:solidFill>
                  <a:schemeClr val="tx2"/>
                </a:solidFill>
                <a:latin typeface="+mn-ea"/>
              </a:rPr>
              <a:t>●現場では複数人で作業する場合もあると思うので、</a:t>
            </a:r>
            <a:endParaRPr kumimoji="1" lang="en-US" altLang="ja-JP" dirty="0">
              <a:solidFill>
                <a:schemeClr val="tx2"/>
              </a:solidFill>
              <a:latin typeface="+mn-ea"/>
            </a:endParaRPr>
          </a:p>
          <a:p>
            <a:pPr>
              <a:lnSpc>
                <a:spcPct val="150000"/>
              </a:lnSpc>
            </a:pPr>
            <a:r>
              <a:rPr kumimoji="1" lang="ja-JP" altLang="en-US" dirty="0">
                <a:solidFill>
                  <a:schemeClr val="tx2"/>
                </a:solidFill>
                <a:latin typeface="+mn-ea"/>
              </a:rPr>
              <a:t>誰がみても分かりやすいコードの書き方を意識しようと思った</a:t>
            </a:r>
            <a:endParaRPr kumimoji="1" lang="en-US" altLang="ja-JP" dirty="0">
              <a:solidFill>
                <a:schemeClr val="tx2"/>
              </a:solidFill>
              <a:latin typeface="+mn-ea"/>
            </a:endParaRPr>
          </a:p>
        </p:txBody>
      </p:sp>
    </p:spTree>
    <p:extLst>
      <p:ext uri="{BB962C8B-B14F-4D97-AF65-F5344CB8AC3E}">
        <p14:creationId xmlns:p14="http://schemas.microsoft.com/office/powerpoint/2010/main" val="1424855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CA4F85-E146-4B5E-BD46-81625290E204}"/>
              </a:ext>
            </a:extLst>
          </p:cNvPr>
          <p:cNvSpPr>
            <a:spLocks noGrp="1"/>
          </p:cNvSpPr>
          <p:nvPr>
            <p:ph type="title"/>
          </p:nvPr>
        </p:nvSpPr>
        <p:spPr>
          <a:xfrm>
            <a:off x="249489" y="1128408"/>
            <a:ext cx="2947482" cy="4601183"/>
          </a:xfrm>
        </p:spPr>
        <p:txBody>
          <a:bodyPr>
            <a:normAutofit/>
          </a:bodyPr>
          <a:lstStyle/>
          <a:p>
            <a:r>
              <a:rPr kumimoji="1" lang="ja-JP" altLang="en-US" dirty="0">
                <a:latin typeface="游ゴシック Light" panose="020F0302020204030204"/>
                <a:ea typeface="游ゴシック Light" panose="020B0300000000000000" pitchFamily="50" charset="-128"/>
              </a:rPr>
              <a:t>作成背景</a:t>
            </a:r>
            <a:br>
              <a:rPr kumimoji="1" lang="en-US" altLang="ja-JP" dirty="0">
                <a:latin typeface="游ゴシック Light" panose="020F0302020204030204"/>
                <a:ea typeface="游ゴシック Light" panose="020B0300000000000000" pitchFamily="50" charset="-128"/>
              </a:rPr>
            </a:br>
            <a:r>
              <a:rPr kumimoji="1" lang="ja-JP" altLang="en-US" dirty="0">
                <a:latin typeface="游ゴシック Light" panose="020F0302020204030204"/>
                <a:ea typeface="游ゴシック Light" panose="020B0300000000000000" pitchFamily="50" charset="-128"/>
              </a:rPr>
              <a:t>目的</a:t>
            </a:r>
            <a:endParaRPr kumimoji="1" lang="ja-JP" altLang="en-US" sz="4000" dirty="0">
              <a:ea typeface="+mn-ea"/>
            </a:endParaRPr>
          </a:p>
        </p:txBody>
      </p:sp>
      <p:grpSp>
        <p:nvGrpSpPr>
          <p:cNvPr id="1077" name="グループ化 1076">
            <a:extLst>
              <a:ext uri="{FF2B5EF4-FFF2-40B4-BE49-F238E27FC236}">
                <a16:creationId xmlns:a16="http://schemas.microsoft.com/office/drawing/2014/main" id="{89CED49F-B130-4D9F-A634-DD7154DAA52E}"/>
              </a:ext>
            </a:extLst>
          </p:cNvPr>
          <p:cNvGrpSpPr/>
          <p:nvPr/>
        </p:nvGrpSpPr>
        <p:grpSpPr>
          <a:xfrm>
            <a:off x="3837986" y="2183773"/>
            <a:ext cx="3717651" cy="2795838"/>
            <a:chOff x="4089596" y="1492375"/>
            <a:chExt cx="3717651" cy="2795838"/>
          </a:xfrm>
        </p:grpSpPr>
        <p:grpSp>
          <p:nvGrpSpPr>
            <p:cNvPr id="1069" name="グループ化 1068">
              <a:extLst>
                <a:ext uri="{FF2B5EF4-FFF2-40B4-BE49-F238E27FC236}">
                  <a16:creationId xmlns:a16="http://schemas.microsoft.com/office/drawing/2014/main" id="{216BEE74-017A-480D-B6A6-D9506FF2724E}"/>
                </a:ext>
              </a:extLst>
            </p:cNvPr>
            <p:cNvGrpSpPr/>
            <p:nvPr/>
          </p:nvGrpSpPr>
          <p:grpSpPr>
            <a:xfrm>
              <a:off x="4089596" y="1492375"/>
              <a:ext cx="3717651" cy="2127399"/>
              <a:chOff x="5017744" y="1427128"/>
              <a:chExt cx="4251714" cy="2629444"/>
            </a:xfrm>
          </p:grpSpPr>
          <p:grpSp>
            <p:nvGrpSpPr>
              <p:cNvPr id="14" name="グループ化 13">
                <a:extLst>
                  <a:ext uri="{FF2B5EF4-FFF2-40B4-BE49-F238E27FC236}">
                    <a16:creationId xmlns:a16="http://schemas.microsoft.com/office/drawing/2014/main" id="{1195372A-7F9B-4313-886B-C353646122C3}"/>
                  </a:ext>
                </a:extLst>
              </p:cNvPr>
              <p:cNvGrpSpPr/>
              <p:nvPr/>
            </p:nvGrpSpPr>
            <p:grpSpPr>
              <a:xfrm>
                <a:off x="5017744" y="1427128"/>
                <a:ext cx="4223660" cy="915237"/>
                <a:chOff x="6816131" y="1636207"/>
                <a:chExt cx="4223660" cy="915237"/>
              </a:xfrm>
            </p:grpSpPr>
            <p:pic>
              <p:nvPicPr>
                <p:cNvPr id="8" name="グラフィックス 7" descr="建物 枠線">
                  <a:extLst>
                    <a:ext uri="{FF2B5EF4-FFF2-40B4-BE49-F238E27FC236}">
                      <a16:creationId xmlns:a16="http://schemas.microsoft.com/office/drawing/2014/main" id="{8AD6836D-3AEA-4BF0-ADB3-AFB929E36E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25391" y="1636207"/>
                  <a:ext cx="914400" cy="914400"/>
                </a:xfrm>
                <a:prstGeom prst="rect">
                  <a:avLst/>
                </a:prstGeom>
              </p:spPr>
            </p:pic>
            <p:pic>
              <p:nvPicPr>
                <p:cNvPr id="10" name="グラフィックス 9" descr="建物 枠線">
                  <a:extLst>
                    <a:ext uri="{FF2B5EF4-FFF2-40B4-BE49-F238E27FC236}">
                      <a16:creationId xmlns:a16="http://schemas.microsoft.com/office/drawing/2014/main" id="{EAC4A5ED-BDA5-431C-A1AA-FDE9C751F8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8076" y="1636207"/>
                  <a:ext cx="914400" cy="914400"/>
                </a:xfrm>
                <a:prstGeom prst="rect">
                  <a:avLst/>
                </a:prstGeom>
              </p:spPr>
            </p:pic>
            <p:pic>
              <p:nvPicPr>
                <p:cNvPr id="11" name="グラフィックス 10" descr="建物 枠線">
                  <a:extLst>
                    <a:ext uri="{FF2B5EF4-FFF2-40B4-BE49-F238E27FC236}">
                      <a16:creationId xmlns:a16="http://schemas.microsoft.com/office/drawing/2014/main" id="{4BF53735-47EF-4D51-96F9-BA31E26AA5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70761" y="1637044"/>
                  <a:ext cx="914400" cy="914400"/>
                </a:xfrm>
                <a:prstGeom prst="rect">
                  <a:avLst/>
                </a:prstGeom>
              </p:spPr>
            </p:pic>
            <p:pic>
              <p:nvPicPr>
                <p:cNvPr id="12" name="グラフィックス 11" descr="建物 枠線">
                  <a:extLst>
                    <a:ext uri="{FF2B5EF4-FFF2-40B4-BE49-F238E27FC236}">
                      <a16:creationId xmlns:a16="http://schemas.microsoft.com/office/drawing/2014/main" id="{A8858B61-670D-44B9-97ED-C1E6C1A857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3446" y="1637044"/>
                  <a:ext cx="914400" cy="914400"/>
                </a:xfrm>
                <a:prstGeom prst="rect">
                  <a:avLst/>
                </a:prstGeom>
              </p:spPr>
            </p:pic>
            <p:pic>
              <p:nvPicPr>
                <p:cNvPr id="13" name="グラフィックス 12" descr="建物 枠線">
                  <a:extLst>
                    <a:ext uri="{FF2B5EF4-FFF2-40B4-BE49-F238E27FC236}">
                      <a16:creationId xmlns:a16="http://schemas.microsoft.com/office/drawing/2014/main" id="{AC8CA6E8-5C7D-4968-B05C-B5C4C77EC9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16131" y="1637044"/>
                  <a:ext cx="914400" cy="914400"/>
                </a:xfrm>
                <a:prstGeom prst="rect">
                  <a:avLst/>
                </a:prstGeom>
              </p:spPr>
            </p:pic>
          </p:grpSp>
          <p:sp>
            <p:nvSpPr>
              <p:cNvPr id="15" name="AutoShape 2" descr="Excel（エクセル）のファイルアイコン素材 | 無料のアイコンイラスト集 icon-pit">
                <a:extLst>
                  <a:ext uri="{FF2B5EF4-FFF2-40B4-BE49-F238E27FC236}">
                    <a16:creationId xmlns:a16="http://schemas.microsoft.com/office/drawing/2014/main" id="{5DD9EB09-0EF7-4B8D-8610-997CBAC5A29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pic>
            <p:nvPicPr>
              <p:cNvPr id="1036" name="Picture 12" descr="Google フォームの使い方 | Google Workspace">
                <a:extLst>
                  <a:ext uri="{FF2B5EF4-FFF2-40B4-BE49-F238E27FC236}">
                    <a16:creationId xmlns:a16="http://schemas.microsoft.com/office/drawing/2014/main" id="{3CB9054F-B47D-4D73-A215-38C43B571A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4484" y="1828984"/>
                <a:ext cx="555714" cy="5557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Google フォームの使い方 | Google Workspace">
                <a:extLst>
                  <a:ext uri="{FF2B5EF4-FFF2-40B4-BE49-F238E27FC236}">
                    <a16:creationId xmlns:a16="http://schemas.microsoft.com/office/drawing/2014/main" id="{8B1E03A9-C151-48E8-AFF8-4E36F7510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1799" y="1828984"/>
                <a:ext cx="555714" cy="55571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Google フォームの使い方 | Google Workspace">
                <a:extLst>
                  <a:ext uri="{FF2B5EF4-FFF2-40B4-BE49-F238E27FC236}">
                    <a16:creationId xmlns:a16="http://schemas.microsoft.com/office/drawing/2014/main" id="{2D718FCE-E2DB-4620-8080-2E42C9B30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9114" y="1828983"/>
                <a:ext cx="555714" cy="55571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Google フォームの使い方 | Google Workspace">
                <a:extLst>
                  <a:ext uri="{FF2B5EF4-FFF2-40B4-BE49-F238E27FC236}">
                    <a16:creationId xmlns:a16="http://schemas.microsoft.com/office/drawing/2014/main" id="{7FE2002F-C50B-40FF-8AA5-0A603F519F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6429" y="1828983"/>
                <a:ext cx="555714" cy="55571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Google フォームの使い方 | Google Workspace">
                <a:extLst>
                  <a:ext uri="{FF2B5EF4-FFF2-40B4-BE49-F238E27FC236}">
                    <a16:creationId xmlns:a16="http://schemas.microsoft.com/office/drawing/2014/main" id="{6EDE7A80-3570-4882-8BC4-D0EB5CBD41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3744" y="1828982"/>
                <a:ext cx="555714" cy="555714"/>
              </a:xfrm>
              <a:prstGeom prst="rect">
                <a:avLst/>
              </a:prstGeom>
              <a:noFill/>
              <a:extLst>
                <a:ext uri="{909E8E84-426E-40DD-AFC4-6F175D3DCCD1}">
                  <a14:hiddenFill xmlns:a14="http://schemas.microsoft.com/office/drawing/2010/main">
                    <a:solidFill>
                      <a:srgbClr val="FFFFFF"/>
                    </a:solidFill>
                  </a14:hiddenFill>
                </a:ext>
              </a:extLst>
            </p:spPr>
          </p:pic>
          <p:sp>
            <p:nvSpPr>
              <p:cNvPr id="17" name="四角形: 角を丸くする 16">
                <a:extLst>
                  <a:ext uri="{FF2B5EF4-FFF2-40B4-BE49-F238E27FC236}">
                    <a16:creationId xmlns:a16="http://schemas.microsoft.com/office/drawing/2014/main" id="{2CF79A2F-60CB-4ECC-B789-D3CF172FF25A}"/>
                  </a:ext>
                </a:extLst>
              </p:cNvPr>
              <p:cNvSpPr/>
              <p:nvPr/>
            </p:nvSpPr>
            <p:spPr>
              <a:xfrm>
                <a:off x="5139246" y="2963185"/>
                <a:ext cx="3980652" cy="67139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a:solidFill>
                      <a:schemeClr val="tx2"/>
                    </a:solidFill>
                    <a:latin typeface="+mn-ea"/>
                  </a:rPr>
                  <a:t>事務局</a:t>
                </a:r>
              </a:p>
            </p:txBody>
          </p:sp>
          <p:cxnSp>
            <p:nvCxnSpPr>
              <p:cNvPr id="25" name="直線矢印コネクタ 24">
                <a:extLst>
                  <a:ext uri="{FF2B5EF4-FFF2-40B4-BE49-F238E27FC236}">
                    <a16:creationId xmlns:a16="http://schemas.microsoft.com/office/drawing/2014/main" id="{6B05497A-F689-4802-B2B6-40E96E33B6D5}"/>
                  </a:ext>
                </a:extLst>
              </p:cNvPr>
              <p:cNvCxnSpPr>
                <a:stCxn id="1036" idx="2"/>
                <a:endCxn id="17" idx="0"/>
              </p:cNvCxnSpPr>
              <p:nvPr/>
            </p:nvCxnSpPr>
            <p:spPr>
              <a:xfrm>
                <a:off x="5682341" y="2384698"/>
                <a:ext cx="1447232" cy="578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7074BE46-072D-457D-A667-80756701DBE6}"/>
                  </a:ext>
                </a:extLst>
              </p:cNvPr>
              <p:cNvCxnSpPr>
                <a:stCxn id="18" idx="2"/>
                <a:endCxn id="17" idx="0"/>
              </p:cNvCxnSpPr>
              <p:nvPr/>
            </p:nvCxnSpPr>
            <p:spPr>
              <a:xfrm>
                <a:off x="6509656" y="2384698"/>
                <a:ext cx="619916" cy="578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AFDF2512-C215-4467-A508-8112E87AC0BB}"/>
                  </a:ext>
                </a:extLst>
              </p:cNvPr>
              <p:cNvCxnSpPr>
                <a:stCxn id="19" idx="2"/>
                <a:endCxn id="17" idx="0"/>
              </p:cNvCxnSpPr>
              <p:nvPr/>
            </p:nvCxnSpPr>
            <p:spPr>
              <a:xfrm flipH="1">
                <a:off x="7129572" y="2384697"/>
                <a:ext cx="207399" cy="57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65AC0AF1-58E8-4660-964D-B53D428FD842}"/>
                  </a:ext>
                </a:extLst>
              </p:cNvPr>
              <p:cNvCxnSpPr>
                <a:stCxn id="20" idx="2"/>
                <a:endCxn id="17" idx="0"/>
              </p:cNvCxnSpPr>
              <p:nvPr/>
            </p:nvCxnSpPr>
            <p:spPr>
              <a:xfrm flipH="1">
                <a:off x="7129572" y="2384697"/>
                <a:ext cx="1034714" cy="57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FDE0961A-6649-46E0-AD7C-C47DDA76C7DD}"/>
                  </a:ext>
                </a:extLst>
              </p:cNvPr>
              <p:cNvCxnSpPr>
                <a:stCxn id="21" idx="2"/>
                <a:endCxn id="17" idx="0"/>
              </p:cNvCxnSpPr>
              <p:nvPr/>
            </p:nvCxnSpPr>
            <p:spPr>
              <a:xfrm flipH="1">
                <a:off x="7129572" y="2384695"/>
                <a:ext cx="1862029" cy="578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AutoShape 14" descr="OCRツール アーカイブ | BTC RPA">
                <a:extLst>
                  <a:ext uri="{FF2B5EF4-FFF2-40B4-BE49-F238E27FC236}">
                    <a16:creationId xmlns:a16="http://schemas.microsoft.com/office/drawing/2014/main" id="{5289C818-97DA-45B2-8F8F-1C834CBD344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39" name="AutoShape 16" descr="OCRツール アーカイブ | BTC RPA">
                <a:extLst>
                  <a:ext uri="{FF2B5EF4-FFF2-40B4-BE49-F238E27FC236}">
                    <a16:creationId xmlns:a16="http://schemas.microsoft.com/office/drawing/2014/main" id="{1F48F4CD-B98D-4585-9F43-138804033DB4}"/>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cxnSp>
            <p:nvCxnSpPr>
              <p:cNvPr id="41" name="直線矢印コネクタ 40">
                <a:extLst>
                  <a:ext uri="{FF2B5EF4-FFF2-40B4-BE49-F238E27FC236}">
                    <a16:creationId xmlns:a16="http://schemas.microsoft.com/office/drawing/2014/main" id="{EF0555B3-6B5E-43FA-83ED-3258A78D5543}"/>
                  </a:ext>
                </a:extLst>
              </p:cNvPr>
              <p:cNvCxnSpPr>
                <a:cxnSpLocks/>
                <a:stCxn id="17" idx="2"/>
                <a:endCxn id="1076" idx="0"/>
              </p:cNvCxnSpPr>
              <p:nvPr/>
            </p:nvCxnSpPr>
            <p:spPr>
              <a:xfrm>
                <a:off x="7129572" y="3634576"/>
                <a:ext cx="0" cy="421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76" name="Picture 20" descr="エクセルのアイコンマーク | イラレ用ai・透過png画像 フリーダウンロードサイト">
              <a:extLst>
                <a:ext uri="{FF2B5EF4-FFF2-40B4-BE49-F238E27FC236}">
                  <a16:creationId xmlns:a16="http://schemas.microsoft.com/office/drawing/2014/main" id="{CF7DC00E-9E2C-437D-AC53-BA7FA9F06B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1935" y="3619773"/>
              <a:ext cx="668440" cy="6684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グループ化 15">
            <a:extLst>
              <a:ext uri="{FF2B5EF4-FFF2-40B4-BE49-F238E27FC236}">
                <a16:creationId xmlns:a16="http://schemas.microsoft.com/office/drawing/2014/main" id="{158CA956-B31B-4A75-8D49-8C2FF76683ED}"/>
              </a:ext>
            </a:extLst>
          </p:cNvPr>
          <p:cNvGrpSpPr/>
          <p:nvPr/>
        </p:nvGrpSpPr>
        <p:grpSpPr>
          <a:xfrm>
            <a:off x="7916341" y="1895224"/>
            <a:ext cx="3480635" cy="3548145"/>
            <a:chOff x="7984172" y="1592825"/>
            <a:chExt cx="3480635" cy="3548145"/>
          </a:xfrm>
        </p:grpSpPr>
        <p:sp>
          <p:nvSpPr>
            <p:cNvPr id="6" name="楕円 5">
              <a:extLst>
                <a:ext uri="{FF2B5EF4-FFF2-40B4-BE49-F238E27FC236}">
                  <a16:creationId xmlns:a16="http://schemas.microsoft.com/office/drawing/2014/main" id="{9FBEA4D8-DE7F-4B1D-8D8F-7141E9D838B5}"/>
                </a:ext>
              </a:extLst>
            </p:cNvPr>
            <p:cNvSpPr/>
            <p:nvPr/>
          </p:nvSpPr>
          <p:spPr>
            <a:xfrm>
              <a:off x="7984172" y="1592825"/>
              <a:ext cx="3480635" cy="354814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n-ea"/>
              </a:endParaRPr>
            </a:p>
          </p:txBody>
        </p:sp>
        <p:grpSp>
          <p:nvGrpSpPr>
            <p:cNvPr id="1072" name="グループ化 1071">
              <a:extLst>
                <a:ext uri="{FF2B5EF4-FFF2-40B4-BE49-F238E27FC236}">
                  <a16:creationId xmlns:a16="http://schemas.microsoft.com/office/drawing/2014/main" id="{778F743D-ED40-427C-8499-7C161E0A1616}"/>
                </a:ext>
              </a:extLst>
            </p:cNvPr>
            <p:cNvGrpSpPr/>
            <p:nvPr/>
          </p:nvGrpSpPr>
          <p:grpSpPr>
            <a:xfrm>
              <a:off x="8183788" y="2163123"/>
              <a:ext cx="3059242" cy="2706470"/>
              <a:chOff x="8172763" y="1553270"/>
              <a:chExt cx="3451122" cy="2706470"/>
            </a:xfrm>
          </p:grpSpPr>
          <p:sp>
            <p:nvSpPr>
              <p:cNvPr id="1070" name="テキスト ボックス 1069">
                <a:extLst>
                  <a:ext uri="{FF2B5EF4-FFF2-40B4-BE49-F238E27FC236}">
                    <a16:creationId xmlns:a16="http://schemas.microsoft.com/office/drawing/2014/main" id="{DFFA88C1-DE10-4C7E-97B1-E1BDD1611CF0}"/>
                  </a:ext>
                </a:extLst>
              </p:cNvPr>
              <p:cNvSpPr txBox="1"/>
              <p:nvPr/>
            </p:nvSpPr>
            <p:spPr>
              <a:xfrm>
                <a:off x="8172763" y="1553270"/>
                <a:ext cx="3451122" cy="58477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ja-JP" altLang="en-US" sz="1600" dirty="0">
                    <a:solidFill>
                      <a:schemeClr val="tx2"/>
                    </a:solidFill>
                    <a:latin typeface="+mn-ea"/>
                  </a:rPr>
                  <a:t>①各社がグーグルフォーム</a:t>
                </a:r>
                <a:endParaRPr kumimoji="1" lang="en-US" altLang="ja-JP" sz="1600" dirty="0">
                  <a:solidFill>
                    <a:schemeClr val="tx2"/>
                  </a:solidFill>
                  <a:latin typeface="+mn-ea"/>
                </a:endParaRPr>
              </a:p>
              <a:p>
                <a:pPr algn="ctr"/>
                <a:r>
                  <a:rPr kumimoji="1" lang="ja-JP" altLang="en-US" sz="1600" dirty="0">
                    <a:solidFill>
                      <a:schemeClr val="tx2"/>
                    </a:solidFill>
                    <a:latin typeface="+mn-ea"/>
                  </a:rPr>
                  <a:t>から会社情報を入力</a:t>
                </a:r>
              </a:p>
            </p:txBody>
          </p:sp>
          <p:sp>
            <p:nvSpPr>
              <p:cNvPr id="111" name="テキスト ボックス 110">
                <a:extLst>
                  <a:ext uri="{FF2B5EF4-FFF2-40B4-BE49-F238E27FC236}">
                    <a16:creationId xmlns:a16="http://schemas.microsoft.com/office/drawing/2014/main" id="{46DA5A61-AD33-45D7-AF1A-0E5CD10D83E9}"/>
                  </a:ext>
                </a:extLst>
              </p:cNvPr>
              <p:cNvSpPr txBox="1"/>
              <p:nvPr/>
            </p:nvSpPr>
            <p:spPr>
              <a:xfrm>
                <a:off x="8172763" y="2614620"/>
                <a:ext cx="3451122" cy="58477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ja-JP" altLang="en-US" sz="1600" dirty="0">
                    <a:solidFill>
                      <a:schemeClr val="tx2"/>
                    </a:solidFill>
                    <a:latin typeface="+mn-ea"/>
                  </a:rPr>
                  <a:t>②スプレッドシートに</a:t>
                </a:r>
                <a:endParaRPr kumimoji="1" lang="en-US" altLang="ja-JP" sz="1600" dirty="0">
                  <a:solidFill>
                    <a:schemeClr val="tx2"/>
                  </a:solidFill>
                  <a:latin typeface="+mn-ea"/>
                </a:endParaRPr>
              </a:p>
              <a:p>
                <a:pPr algn="ctr"/>
                <a:r>
                  <a:rPr kumimoji="1" lang="ja-JP" altLang="en-US" sz="1600" dirty="0">
                    <a:solidFill>
                      <a:schemeClr val="tx2"/>
                    </a:solidFill>
                    <a:latin typeface="+mn-ea"/>
                  </a:rPr>
                  <a:t>回答が反映される</a:t>
                </a:r>
              </a:p>
            </p:txBody>
          </p:sp>
          <p:sp>
            <p:nvSpPr>
              <p:cNvPr id="112" name="テキスト ボックス 111">
                <a:extLst>
                  <a:ext uri="{FF2B5EF4-FFF2-40B4-BE49-F238E27FC236}">
                    <a16:creationId xmlns:a16="http://schemas.microsoft.com/office/drawing/2014/main" id="{63F82686-F2A4-40E4-B6FA-D0A87B400E1E}"/>
                  </a:ext>
                </a:extLst>
              </p:cNvPr>
              <p:cNvSpPr txBox="1"/>
              <p:nvPr/>
            </p:nvSpPr>
            <p:spPr>
              <a:xfrm>
                <a:off x="8172763" y="3674965"/>
                <a:ext cx="3451122" cy="58477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ja-JP" altLang="en-US" sz="1600" dirty="0">
                    <a:solidFill>
                      <a:schemeClr val="tx2"/>
                    </a:solidFill>
                    <a:latin typeface="+mn-ea"/>
                  </a:rPr>
                  <a:t>③スプレッドシートから</a:t>
                </a:r>
                <a:endParaRPr kumimoji="1" lang="en-US" altLang="ja-JP" sz="1600" dirty="0">
                  <a:solidFill>
                    <a:schemeClr val="tx2"/>
                  </a:solidFill>
                  <a:latin typeface="+mn-ea"/>
                </a:endParaRPr>
              </a:p>
              <a:p>
                <a:pPr algn="ctr"/>
                <a:r>
                  <a:rPr kumimoji="1" lang="en-US" altLang="ja-JP" sz="1600" dirty="0">
                    <a:solidFill>
                      <a:schemeClr val="tx2"/>
                    </a:solidFill>
                    <a:latin typeface="+mn-ea"/>
                  </a:rPr>
                  <a:t>Excel</a:t>
                </a:r>
                <a:r>
                  <a:rPr kumimoji="1" lang="ja-JP" altLang="en-US" sz="1600" dirty="0">
                    <a:solidFill>
                      <a:schemeClr val="tx2"/>
                    </a:solidFill>
                    <a:latin typeface="+mn-ea"/>
                  </a:rPr>
                  <a:t>に転記</a:t>
                </a:r>
              </a:p>
            </p:txBody>
          </p:sp>
          <p:sp>
            <p:nvSpPr>
              <p:cNvPr id="1071" name="矢印: 下 1070">
                <a:extLst>
                  <a:ext uri="{FF2B5EF4-FFF2-40B4-BE49-F238E27FC236}">
                    <a16:creationId xmlns:a16="http://schemas.microsoft.com/office/drawing/2014/main" id="{56976EEE-334A-4C8C-9ECB-2C0AC2EB3C1D}"/>
                  </a:ext>
                </a:extLst>
              </p:cNvPr>
              <p:cNvSpPr/>
              <p:nvPr/>
            </p:nvSpPr>
            <p:spPr>
              <a:xfrm>
                <a:off x="9465087" y="2293083"/>
                <a:ext cx="872407" cy="320532"/>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mn-ea"/>
                </a:endParaRPr>
              </a:p>
            </p:txBody>
          </p:sp>
        </p:grpSp>
        <p:sp>
          <p:nvSpPr>
            <p:cNvPr id="42" name="矢印: 下 41">
              <a:extLst>
                <a:ext uri="{FF2B5EF4-FFF2-40B4-BE49-F238E27FC236}">
                  <a16:creationId xmlns:a16="http://schemas.microsoft.com/office/drawing/2014/main" id="{3B8B6208-3A91-49B9-9F07-7194E19E82DD}"/>
                </a:ext>
              </a:extLst>
            </p:cNvPr>
            <p:cNvSpPr/>
            <p:nvPr/>
          </p:nvSpPr>
          <p:spPr>
            <a:xfrm>
              <a:off x="9326737" y="3890963"/>
              <a:ext cx="773344" cy="320532"/>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mn-ea"/>
              </a:endParaRPr>
            </a:p>
          </p:txBody>
        </p:sp>
      </p:grpSp>
      <p:sp>
        <p:nvSpPr>
          <p:cNvPr id="64" name="四角形: 角を丸くする 63">
            <a:extLst>
              <a:ext uri="{FF2B5EF4-FFF2-40B4-BE49-F238E27FC236}">
                <a16:creationId xmlns:a16="http://schemas.microsoft.com/office/drawing/2014/main" id="{80EA96FE-C146-456E-BFF8-A8B5DE887BD4}"/>
              </a:ext>
            </a:extLst>
          </p:cNvPr>
          <p:cNvSpPr/>
          <p:nvPr/>
        </p:nvSpPr>
        <p:spPr>
          <a:xfrm>
            <a:off x="3837986" y="854627"/>
            <a:ext cx="7452750" cy="53788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ja-JP" altLang="en-US" dirty="0">
                <a:solidFill>
                  <a:schemeClr val="bg1"/>
                </a:solidFill>
                <a:latin typeface="+mn-ea"/>
              </a:rPr>
              <a:t>現状の会社登録フロー</a:t>
            </a:r>
          </a:p>
        </p:txBody>
      </p:sp>
    </p:spTree>
    <p:extLst>
      <p:ext uri="{BB962C8B-B14F-4D97-AF65-F5344CB8AC3E}">
        <p14:creationId xmlns:p14="http://schemas.microsoft.com/office/powerpoint/2010/main" val="673487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CA4F85-E146-4B5E-BD46-81625290E204}"/>
              </a:ext>
            </a:extLst>
          </p:cNvPr>
          <p:cNvSpPr>
            <a:spLocks noGrp="1"/>
          </p:cNvSpPr>
          <p:nvPr>
            <p:ph type="title"/>
          </p:nvPr>
        </p:nvSpPr>
        <p:spPr>
          <a:xfrm>
            <a:off x="249489" y="1128408"/>
            <a:ext cx="2947482" cy="4601183"/>
          </a:xfrm>
        </p:spPr>
        <p:txBody>
          <a:bodyPr/>
          <a:lstStyle/>
          <a:p>
            <a:r>
              <a:rPr kumimoji="1" lang="ja-JP" altLang="en-US" sz="3600" dirty="0">
                <a:latin typeface="游ゴシック Light" panose="020F0302020204030204"/>
                <a:ea typeface="游ゴシック Light" panose="020B0300000000000000" pitchFamily="50" charset="-128"/>
              </a:rPr>
              <a:t>作成背景</a:t>
            </a:r>
            <a:br>
              <a:rPr kumimoji="1" lang="en-US" altLang="ja-JP" sz="3600" dirty="0">
                <a:latin typeface="游ゴシック Light" panose="020F0302020204030204"/>
                <a:ea typeface="游ゴシック Light" panose="020B0300000000000000" pitchFamily="50" charset="-128"/>
              </a:rPr>
            </a:br>
            <a:r>
              <a:rPr kumimoji="1" lang="ja-JP" altLang="en-US" sz="3600" dirty="0">
                <a:latin typeface="游ゴシック Light" panose="020F0302020204030204"/>
                <a:ea typeface="游ゴシック Light" panose="020B0300000000000000" pitchFamily="50" charset="-128"/>
              </a:rPr>
              <a:t>目的</a:t>
            </a:r>
            <a:endParaRPr kumimoji="1" lang="ja-JP" altLang="en-US" dirty="0">
              <a:latin typeface="+mn-ea"/>
              <a:ea typeface="+mn-ea"/>
            </a:endParaRPr>
          </a:p>
        </p:txBody>
      </p:sp>
      <p:sp>
        <p:nvSpPr>
          <p:cNvPr id="1073" name="四角形: 角を丸くする 1072">
            <a:extLst>
              <a:ext uri="{FF2B5EF4-FFF2-40B4-BE49-F238E27FC236}">
                <a16:creationId xmlns:a16="http://schemas.microsoft.com/office/drawing/2014/main" id="{7F31A835-A4D4-42A3-8AEF-AD46490D02F0}"/>
              </a:ext>
            </a:extLst>
          </p:cNvPr>
          <p:cNvSpPr/>
          <p:nvPr/>
        </p:nvSpPr>
        <p:spPr>
          <a:xfrm>
            <a:off x="4115669" y="2234332"/>
            <a:ext cx="4350600" cy="2389336"/>
          </a:xfrm>
          <a:prstGeom prst="roundRect">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ja-JP" altLang="en-US" dirty="0">
                <a:latin typeface="+mn-ea"/>
              </a:rPr>
              <a:t>　</a:t>
            </a:r>
            <a:r>
              <a:rPr kumimoji="1" lang="ja-JP" altLang="en-US" dirty="0">
                <a:solidFill>
                  <a:schemeClr val="tx2"/>
                </a:solidFill>
                <a:latin typeface="+mn-ea"/>
              </a:rPr>
              <a:t>工数がかかる</a:t>
            </a:r>
            <a:endParaRPr kumimoji="1" lang="en-US" altLang="ja-JP" dirty="0">
              <a:solidFill>
                <a:schemeClr val="tx2"/>
              </a:solidFill>
              <a:latin typeface="+mn-ea"/>
            </a:endParaRPr>
          </a:p>
          <a:p>
            <a:pPr>
              <a:lnSpc>
                <a:spcPct val="150000"/>
              </a:lnSpc>
            </a:pPr>
            <a:r>
              <a:rPr kumimoji="1" lang="ja-JP" altLang="en-US" dirty="0">
                <a:solidFill>
                  <a:schemeClr val="tx2"/>
                </a:solidFill>
                <a:latin typeface="+mn-ea"/>
              </a:rPr>
              <a:t>　変更があった場合、編集ができない</a:t>
            </a:r>
          </a:p>
          <a:p>
            <a:pPr>
              <a:lnSpc>
                <a:spcPct val="150000"/>
              </a:lnSpc>
            </a:pPr>
            <a:r>
              <a:rPr kumimoji="1" lang="ja-JP" altLang="en-US" dirty="0">
                <a:solidFill>
                  <a:schemeClr val="tx2"/>
                </a:solidFill>
                <a:latin typeface="+mn-ea"/>
              </a:rPr>
              <a:t>　転記する際、間違える可能性がある</a:t>
            </a:r>
            <a:endParaRPr kumimoji="1" lang="en-US" altLang="ja-JP" dirty="0">
              <a:solidFill>
                <a:schemeClr val="tx2"/>
              </a:solidFill>
              <a:latin typeface="+mn-ea"/>
            </a:endParaRPr>
          </a:p>
        </p:txBody>
      </p:sp>
      <p:pic>
        <p:nvPicPr>
          <p:cNvPr id="1075" name="グラフィックス 1074" descr="困った顔 (塗りつぶしなし) 単色塗りつぶし">
            <a:extLst>
              <a:ext uri="{FF2B5EF4-FFF2-40B4-BE49-F238E27FC236}">
                <a16:creationId xmlns:a16="http://schemas.microsoft.com/office/drawing/2014/main" id="{7ED435C2-F8FD-426D-B447-4A1C4B7F3A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1732" y="2883259"/>
            <a:ext cx="308866" cy="308866"/>
          </a:xfrm>
          <a:prstGeom prst="rect">
            <a:avLst/>
          </a:prstGeom>
        </p:spPr>
      </p:pic>
      <p:pic>
        <p:nvPicPr>
          <p:cNvPr id="120" name="グラフィックス 119" descr="困った顔 (塗りつぶしなし) 単色塗りつぶし">
            <a:extLst>
              <a:ext uri="{FF2B5EF4-FFF2-40B4-BE49-F238E27FC236}">
                <a16:creationId xmlns:a16="http://schemas.microsoft.com/office/drawing/2014/main" id="{950D2ED3-818D-4B38-AC22-5334AE30ED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1732" y="3304034"/>
            <a:ext cx="308866" cy="308866"/>
          </a:xfrm>
          <a:prstGeom prst="rect">
            <a:avLst/>
          </a:prstGeom>
        </p:spPr>
      </p:pic>
      <p:pic>
        <p:nvPicPr>
          <p:cNvPr id="121" name="グラフィックス 120" descr="困った顔 (塗りつぶしなし) 単色塗りつぶし">
            <a:extLst>
              <a:ext uri="{FF2B5EF4-FFF2-40B4-BE49-F238E27FC236}">
                <a16:creationId xmlns:a16="http://schemas.microsoft.com/office/drawing/2014/main" id="{A636C0F6-73CA-4604-BBA3-E2D58938D5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1732" y="3723356"/>
            <a:ext cx="308866" cy="308866"/>
          </a:xfrm>
          <a:prstGeom prst="rect">
            <a:avLst/>
          </a:prstGeom>
        </p:spPr>
      </p:pic>
      <p:sp>
        <p:nvSpPr>
          <p:cNvPr id="4" name="吹き出し: 円形 3">
            <a:extLst>
              <a:ext uri="{FF2B5EF4-FFF2-40B4-BE49-F238E27FC236}">
                <a16:creationId xmlns:a16="http://schemas.microsoft.com/office/drawing/2014/main" id="{E542526B-2022-404B-8E8B-F9D0ECB960AB}"/>
              </a:ext>
            </a:extLst>
          </p:cNvPr>
          <p:cNvSpPr/>
          <p:nvPr/>
        </p:nvSpPr>
        <p:spPr>
          <a:xfrm>
            <a:off x="8775940" y="2736681"/>
            <a:ext cx="2526350" cy="1384637"/>
          </a:xfrm>
          <a:prstGeom prst="wedgeEllipseCallout">
            <a:avLst>
              <a:gd name="adj1" fmla="val -67360"/>
              <a:gd name="adj2" fmla="val -326"/>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dirty="0">
                <a:latin typeface="+mn-ea"/>
              </a:rPr>
              <a:t>これらを</a:t>
            </a:r>
            <a:r>
              <a:rPr kumimoji="1" lang="ja-JP" altLang="en-US" sz="2400" dirty="0">
                <a:solidFill>
                  <a:schemeClr val="bg1"/>
                </a:solidFill>
                <a:latin typeface="+mn-ea"/>
              </a:rPr>
              <a:t>改善</a:t>
            </a:r>
            <a:endParaRPr kumimoji="1" lang="en-US" altLang="ja-JP" dirty="0">
              <a:solidFill>
                <a:schemeClr val="bg1"/>
              </a:solidFill>
              <a:latin typeface="+mn-ea"/>
            </a:endParaRPr>
          </a:p>
          <a:p>
            <a:pPr algn="ctr"/>
            <a:r>
              <a:rPr kumimoji="1" lang="ja-JP" altLang="en-US" dirty="0">
                <a:latin typeface="+mn-ea"/>
              </a:rPr>
              <a:t>するため</a:t>
            </a:r>
          </a:p>
        </p:txBody>
      </p:sp>
    </p:spTree>
    <p:extLst>
      <p:ext uri="{BB962C8B-B14F-4D97-AF65-F5344CB8AC3E}">
        <p14:creationId xmlns:p14="http://schemas.microsoft.com/office/powerpoint/2010/main" val="1622043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EA5E8C-A760-4959-A48C-CD525A1C331E}"/>
              </a:ext>
            </a:extLst>
          </p:cNvPr>
          <p:cNvSpPr>
            <a:spLocks noGrp="1"/>
          </p:cNvSpPr>
          <p:nvPr>
            <p:ph type="title"/>
          </p:nvPr>
        </p:nvSpPr>
        <p:spPr>
          <a:xfrm>
            <a:off x="302079" y="1128408"/>
            <a:ext cx="2947482" cy="4601183"/>
          </a:xfrm>
        </p:spPr>
        <p:txBody>
          <a:bodyPr>
            <a:normAutofit/>
          </a:bodyPr>
          <a:lstStyle/>
          <a:p>
            <a:r>
              <a:rPr kumimoji="1" lang="ja-JP" altLang="en-US" sz="2800" dirty="0"/>
              <a:t>システム説明</a:t>
            </a:r>
            <a:br>
              <a:rPr kumimoji="1" lang="en-US" altLang="ja-JP" sz="2800" dirty="0"/>
            </a:br>
            <a:r>
              <a:rPr kumimoji="1" lang="ja-JP" altLang="en-US" sz="2800" dirty="0"/>
              <a:t>（協力会社側）</a:t>
            </a:r>
          </a:p>
        </p:txBody>
      </p:sp>
      <p:grpSp>
        <p:nvGrpSpPr>
          <p:cNvPr id="39" name="グループ化 38">
            <a:extLst>
              <a:ext uri="{FF2B5EF4-FFF2-40B4-BE49-F238E27FC236}">
                <a16:creationId xmlns:a16="http://schemas.microsoft.com/office/drawing/2014/main" id="{103D45BA-EADC-47F9-9AB7-1EEAD7E7A04F}"/>
              </a:ext>
            </a:extLst>
          </p:cNvPr>
          <p:cNvGrpSpPr/>
          <p:nvPr/>
        </p:nvGrpSpPr>
        <p:grpSpPr>
          <a:xfrm>
            <a:off x="6096000" y="567432"/>
            <a:ext cx="2709617" cy="860696"/>
            <a:chOff x="6009521" y="449489"/>
            <a:chExt cx="2709617" cy="860696"/>
          </a:xfrm>
        </p:grpSpPr>
        <p:pic>
          <p:nvPicPr>
            <p:cNvPr id="35" name="グラフィックス 34" descr="フォロー 枠線">
              <a:extLst>
                <a:ext uri="{FF2B5EF4-FFF2-40B4-BE49-F238E27FC236}">
                  <a16:creationId xmlns:a16="http://schemas.microsoft.com/office/drawing/2014/main" id="{C4CDC039-097A-4227-9508-7F1A0214A4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58442" y="449489"/>
              <a:ext cx="860696" cy="860696"/>
            </a:xfrm>
            <a:prstGeom prst="rect">
              <a:avLst/>
            </a:prstGeom>
          </p:spPr>
        </p:pic>
        <p:sp>
          <p:nvSpPr>
            <p:cNvPr id="31" name="テキスト ボックス 30">
              <a:extLst>
                <a:ext uri="{FF2B5EF4-FFF2-40B4-BE49-F238E27FC236}">
                  <a16:creationId xmlns:a16="http://schemas.microsoft.com/office/drawing/2014/main" id="{4DF5F717-D00C-4B0E-9887-B5EF64B7DA8F}"/>
                </a:ext>
              </a:extLst>
            </p:cNvPr>
            <p:cNvSpPr txBox="1"/>
            <p:nvPr/>
          </p:nvSpPr>
          <p:spPr>
            <a:xfrm>
              <a:off x="6009521" y="848520"/>
              <a:ext cx="2069036" cy="461665"/>
            </a:xfrm>
            <a:prstGeom prst="rect">
              <a:avLst/>
            </a:prstGeom>
            <a:noFill/>
          </p:spPr>
          <p:txBody>
            <a:bodyPr wrap="square">
              <a:spAutoFit/>
            </a:bodyPr>
            <a:lstStyle/>
            <a:p>
              <a:pPr algn="ctr"/>
              <a:r>
                <a:rPr kumimoji="1" lang="ja-JP" altLang="en-US" dirty="0">
                  <a:solidFill>
                    <a:schemeClr val="bg2"/>
                  </a:solidFill>
                </a:rPr>
                <a:t>会社情報の</a:t>
              </a:r>
              <a:r>
                <a:rPr kumimoji="1" lang="ja-JP" altLang="en-US" sz="2400" dirty="0">
                  <a:solidFill>
                    <a:schemeClr val="accent2"/>
                  </a:solidFill>
                </a:rPr>
                <a:t>登録</a:t>
              </a:r>
              <a:endParaRPr kumimoji="1" lang="ja-JP" altLang="en-US" dirty="0">
                <a:solidFill>
                  <a:schemeClr val="accent2"/>
                </a:solidFill>
              </a:endParaRPr>
            </a:p>
          </p:txBody>
        </p:sp>
      </p:grpSp>
      <p:grpSp>
        <p:nvGrpSpPr>
          <p:cNvPr id="38" name="グループ化 37">
            <a:extLst>
              <a:ext uri="{FF2B5EF4-FFF2-40B4-BE49-F238E27FC236}">
                <a16:creationId xmlns:a16="http://schemas.microsoft.com/office/drawing/2014/main" id="{22B8783E-418C-4AC2-9696-1138507ADAD5}"/>
              </a:ext>
            </a:extLst>
          </p:cNvPr>
          <p:cNvGrpSpPr/>
          <p:nvPr/>
        </p:nvGrpSpPr>
        <p:grpSpPr>
          <a:xfrm>
            <a:off x="4502168" y="1634113"/>
            <a:ext cx="5940979" cy="4257424"/>
            <a:chOff x="4367912" y="1776371"/>
            <a:chExt cx="5302712" cy="4656455"/>
          </a:xfrm>
        </p:grpSpPr>
        <p:grpSp>
          <p:nvGrpSpPr>
            <p:cNvPr id="27" name="グループ化 26">
              <a:extLst>
                <a:ext uri="{FF2B5EF4-FFF2-40B4-BE49-F238E27FC236}">
                  <a16:creationId xmlns:a16="http://schemas.microsoft.com/office/drawing/2014/main" id="{2AE19C8A-6428-4B54-9725-B40DA6DD8FAF}"/>
                </a:ext>
              </a:extLst>
            </p:cNvPr>
            <p:cNvGrpSpPr/>
            <p:nvPr/>
          </p:nvGrpSpPr>
          <p:grpSpPr>
            <a:xfrm>
              <a:off x="4429158" y="1776371"/>
              <a:ext cx="4890061" cy="4656455"/>
              <a:chOff x="7183952" y="1955671"/>
              <a:chExt cx="4034655" cy="4395967"/>
            </a:xfrm>
          </p:grpSpPr>
          <p:pic>
            <p:nvPicPr>
              <p:cNvPr id="23" name="図 22" descr="グラフ&#10;&#10;中程度の精度で自動的に生成された説明">
                <a:extLst>
                  <a:ext uri="{FF2B5EF4-FFF2-40B4-BE49-F238E27FC236}">
                    <a16:creationId xmlns:a16="http://schemas.microsoft.com/office/drawing/2014/main" id="{96E2914C-E5CA-4AD4-8FDE-5BEE431C6566}"/>
                  </a:ext>
                </a:extLst>
              </p:cNvPr>
              <p:cNvPicPr>
                <a:picLocks noChangeAspect="1"/>
              </p:cNvPicPr>
              <p:nvPr/>
            </p:nvPicPr>
            <p:blipFill rotWithShape="1">
              <a:blip r:embed="rId4">
                <a:extLst>
                  <a:ext uri="{28A0092B-C50C-407E-A947-70E740481C1C}">
                    <a14:useLocalDpi xmlns:a14="http://schemas.microsoft.com/office/drawing/2010/main" val="0"/>
                  </a:ext>
                </a:extLst>
              </a:blip>
              <a:srcRect b="48558"/>
              <a:stretch/>
            </p:blipFill>
            <p:spPr>
              <a:xfrm>
                <a:off x="7183952" y="1955671"/>
                <a:ext cx="2760406" cy="3921463"/>
              </a:xfrm>
              <a:prstGeom prst="rect">
                <a:avLst/>
              </a:prstGeom>
            </p:spPr>
          </p:pic>
          <p:pic>
            <p:nvPicPr>
              <p:cNvPr id="26" name="図 25" descr="グラフ&#10;&#10;中程度の精度で自動的に生成された説明">
                <a:extLst>
                  <a:ext uri="{FF2B5EF4-FFF2-40B4-BE49-F238E27FC236}">
                    <a16:creationId xmlns:a16="http://schemas.microsoft.com/office/drawing/2014/main" id="{61FA1ACD-2CB7-487D-B807-D49ABE3B07E0}"/>
                  </a:ext>
                </a:extLst>
              </p:cNvPr>
              <p:cNvPicPr>
                <a:picLocks noChangeAspect="1"/>
              </p:cNvPicPr>
              <p:nvPr/>
            </p:nvPicPr>
            <p:blipFill rotWithShape="1">
              <a:blip r:embed="rId5">
                <a:extLst>
                  <a:ext uri="{28A0092B-C50C-407E-A947-70E740481C1C}">
                    <a14:useLocalDpi xmlns:a14="http://schemas.microsoft.com/office/drawing/2010/main" val="0"/>
                  </a:ext>
                </a:extLst>
              </a:blip>
              <a:srcRect l="12595" t="51989" r="13743" b="1"/>
              <a:stretch/>
            </p:blipFill>
            <p:spPr>
              <a:xfrm>
                <a:off x="9320981" y="2936072"/>
                <a:ext cx="1897626" cy="3415566"/>
              </a:xfrm>
              <a:prstGeom prst="rect">
                <a:avLst/>
              </a:prstGeom>
            </p:spPr>
          </p:pic>
        </p:grpSp>
        <p:sp>
          <p:nvSpPr>
            <p:cNvPr id="37" name="四角形: 角を丸くする 36">
              <a:extLst>
                <a:ext uri="{FF2B5EF4-FFF2-40B4-BE49-F238E27FC236}">
                  <a16:creationId xmlns:a16="http://schemas.microsoft.com/office/drawing/2014/main" id="{342D693C-AA75-47A4-A80F-313B96BC7FFC}"/>
                </a:ext>
              </a:extLst>
            </p:cNvPr>
            <p:cNvSpPr/>
            <p:nvPr/>
          </p:nvSpPr>
          <p:spPr>
            <a:xfrm>
              <a:off x="4367912" y="1776371"/>
              <a:ext cx="5302712" cy="460118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4003261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EA5E8C-A760-4959-A48C-CD525A1C331E}"/>
              </a:ext>
            </a:extLst>
          </p:cNvPr>
          <p:cNvSpPr>
            <a:spLocks noGrp="1"/>
          </p:cNvSpPr>
          <p:nvPr>
            <p:ph type="title"/>
          </p:nvPr>
        </p:nvSpPr>
        <p:spPr>
          <a:xfrm>
            <a:off x="302699" y="1123837"/>
            <a:ext cx="2947482" cy="4601183"/>
          </a:xfrm>
        </p:spPr>
        <p:txBody>
          <a:bodyPr>
            <a:normAutofit/>
          </a:bodyPr>
          <a:lstStyle/>
          <a:p>
            <a:r>
              <a:rPr kumimoji="1" lang="ja-JP" altLang="en-US" sz="2800" dirty="0"/>
              <a:t>システム説明</a:t>
            </a:r>
            <a:br>
              <a:rPr kumimoji="1" lang="en-US" altLang="ja-JP" sz="2800" dirty="0"/>
            </a:br>
            <a:r>
              <a:rPr kumimoji="1" lang="ja-JP" altLang="en-US" sz="2800" dirty="0"/>
              <a:t>（協力会社側）</a:t>
            </a:r>
          </a:p>
        </p:txBody>
      </p:sp>
      <p:grpSp>
        <p:nvGrpSpPr>
          <p:cNvPr id="6" name="グループ化 5">
            <a:extLst>
              <a:ext uri="{FF2B5EF4-FFF2-40B4-BE49-F238E27FC236}">
                <a16:creationId xmlns:a16="http://schemas.microsoft.com/office/drawing/2014/main" id="{5032E225-F80F-41FF-8E3D-75B6E3A6D79D}"/>
              </a:ext>
            </a:extLst>
          </p:cNvPr>
          <p:cNvGrpSpPr/>
          <p:nvPr/>
        </p:nvGrpSpPr>
        <p:grpSpPr>
          <a:xfrm>
            <a:off x="4705231" y="663087"/>
            <a:ext cx="5696884" cy="5306484"/>
            <a:chOff x="4557532" y="730629"/>
            <a:chExt cx="5696884" cy="5306484"/>
          </a:xfrm>
        </p:grpSpPr>
        <p:pic>
          <p:nvPicPr>
            <p:cNvPr id="21" name="図 20" descr="テーブル&#10;&#10;自動的に生成された説明">
              <a:extLst>
                <a:ext uri="{FF2B5EF4-FFF2-40B4-BE49-F238E27FC236}">
                  <a16:creationId xmlns:a16="http://schemas.microsoft.com/office/drawing/2014/main" id="{A717AF95-A8E2-4FA0-B7CB-099FD32DFE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2748" y="1693771"/>
              <a:ext cx="4386453" cy="4295116"/>
            </a:xfrm>
            <a:prstGeom prst="rect">
              <a:avLst/>
            </a:prstGeom>
          </p:spPr>
        </p:pic>
        <p:sp>
          <p:nvSpPr>
            <p:cNvPr id="9" name="テキスト ボックス 8">
              <a:extLst>
                <a:ext uri="{FF2B5EF4-FFF2-40B4-BE49-F238E27FC236}">
                  <a16:creationId xmlns:a16="http://schemas.microsoft.com/office/drawing/2014/main" id="{FBE2D14C-8C50-4AC2-BF91-0529177AF91E}"/>
                </a:ext>
              </a:extLst>
            </p:cNvPr>
            <p:cNvSpPr txBox="1"/>
            <p:nvPr/>
          </p:nvSpPr>
          <p:spPr>
            <a:xfrm>
              <a:off x="5948301" y="955971"/>
              <a:ext cx="2947481" cy="461665"/>
            </a:xfrm>
            <a:prstGeom prst="rect">
              <a:avLst/>
            </a:prstGeom>
            <a:noFill/>
          </p:spPr>
          <p:txBody>
            <a:bodyPr wrap="square">
              <a:spAutoFit/>
            </a:bodyPr>
            <a:lstStyle/>
            <a:p>
              <a:pPr algn="ctr"/>
              <a:r>
                <a:rPr kumimoji="1" lang="ja-JP" altLang="en-US" dirty="0">
                  <a:solidFill>
                    <a:schemeClr val="bg2"/>
                  </a:solidFill>
                </a:rPr>
                <a:t>登録内容の</a:t>
              </a:r>
              <a:r>
                <a:rPr kumimoji="1" lang="ja-JP" altLang="en-US" sz="2400" dirty="0">
                  <a:solidFill>
                    <a:schemeClr val="accent2"/>
                  </a:solidFill>
                </a:rPr>
                <a:t>確認・編集</a:t>
              </a:r>
              <a:endParaRPr kumimoji="1" lang="ja-JP" altLang="en-US" dirty="0">
                <a:solidFill>
                  <a:schemeClr val="accent2"/>
                </a:solidFill>
              </a:endParaRPr>
            </a:p>
          </p:txBody>
        </p:sp>
        <p:pic>
          <p:nvPicPr>
            <p:cNvPr id="4" name="グラフィックス 3" descr="鉛筆 枠線">
              <a:extLst>
                <a:ext uri="{FF2B5EF4-FFF2-40B4-BE49-F238E27FC236}">
                  <a16:creationId xmlns:a16="http://schemas.microsoft.com/office/drawing/2014/main" id="{4DE9669C-6816-4D93-897F-1007CD96A6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8511" y="730629"/>
              <a:ext cx="590167" cy="590167"/>
            </a:xfrm>
            <a:prstGeom prst="rect">
              <a:avLst/>
            </a:prstGeom>
          </p:spPr>
        </p:pic>
        <p:sp>
          <p:nvSpPr>
            <p:cNvPr id="5" name="四角形: 角を丸くする 4">
              <a:extLst>
                <a:ext uri="{FF2B5EF4-FFF2-40B4-BE49-F238E27FC236}">
                  <a16:creationId xmlns:a16="http://schemas.microsoft.com/office/drawing/2014/main" id="{BB0A268F-7203-4BE7-BD79-9D2526DF17A7}"/>
                </a:ext>
              </a:extLst>
            </p:cNvPr>
            <p:cNvSpPr/>
            <p:nvPr/>
          </p:nvSpPr>
          <p:spPr>
            <a:xfrm>
              <a:off x="4557532" y="1608817"/>
              <a:ext cx="5696884" cy="442829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2740788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EA5E8C-A760-4959-A48C-CD525A1C331E}"/>
              </a:ext>
            </a:extLst>
          </p:cNvPr>
          <p:cNvSpPr>
            <a:spLocks noGrp="1"/>
          </p:cNvSpPr>
          <p:nvPr>
            <p:ph type="title"/>
          </p:nvPr>
        </p:nvSpPr>
        <p:spPr/>
        <p:txBody>
          <a:bodyPr>
            <a:normAutofit/>
          </a:bodyPr>
          <a:lstStyle/>
          <a:p>
            <a:r>
              <a:rPr kumimoji="1" lang="ja-JP" altLang="en-US" sz="2800" dirty="0"/>
              <a:t>システム説明</a:t>
            </a:r>
            <a:br>
              <a:rPr kumimoji="1" lang="en-US" altLang="ja-JP" sz="2800" dirty="0"/>
            </a:br>
            <a:r>
              <a:rPr kumimoji="1" lang="ja-JP" altLang="en-US" sz="2800" dirty="0"/>
              <a:t>（管理者側）</a:t>
            </a:r>
          </a:p>
        </p:txBody>
      </p:sp>
      <p:sp>
        <p:nvSpPr>
          <p:cNvPr id="22" name="テキスト ボックス 21">
            <a:extLst>
              <a:ext uri="{FF2B5EF4-FFF2-40B4-BE49-F238E27FC236}">
                <a16:creationId xmlns:a16="http://schemas.microsoft.com/office/drawing/2014/main" id="{4C696924-E7F3-4B0C-B56A-1EB059B12ECD}"/>
              </a:ext>
            </a:extLst>
          </p:cNvPr>
          <p:cNvSpPr txBox="1"/>
          <p:nvPr/>
        </p:nvSpPr>
        <p:spPr>
          <a:xfrm>
            <a:off x="6105813" y="882065"/>
            <a:ext cx="3029813" cy="461665"/>
          </a:xfrm>
          <a:prstGeom prst="rect">
            <a:avLst/>
          </a:prstGeom>
          <a:noFill/>
        </p:spPr>
        <p:txBody>
          <a:bodyPr wrap="square">
            <a:spAutoFit/>
          </a:bodyPr>
          <a:lstStyle/>
          <a:p>
            <a:r>
              <a:rPr kumimoji="1" lang="ja-JP" altLang="en-US" dirty="0">
                <a:solidFill>
                  <a:schemeClr val="bg2"/>
                </a:solidFill>
              </a:rPr>
              <a:t>登録会社情報</a:t>
            </a:r>
            <a:r>
              <a:rPr kumimoji="1" lang="ja-JP" altLang="en-US" sz="2400" dirty="0">
                <a:solidFill>
                  <a:schemeClr val="accent2"/>
                </a:solidFill>
              </a:rPr>
              <a:t>一覧</a:t>
            </a:r>
            <a:r>
              <a:rPr kumimoji="1" lang="ja-JP" altLang="en-US" dirty="0">
                <a:solidFill>
                  <a:schemeClr val="accent2"/>
                </a:solidFill>
              </a:rPr>
              <a:t>・</a:t>
            </a:r>
            <a:r>
              <a:rPr kumimoji="1" lang="ja-JP" altLang="en-US" sz="2400" dirty="0">
                <a:solidFill>
                  <a:schemeClr val="accent2"/>
                </a:solidFill>
              </a:rPr>
              <a:t>検索</a:t>
            </a:r>
            <a:endParaRPr lang="ja-JP" altLang="en-US" dirty="0">
              <a:solidFill>
                <a:schemeClr val="accent2"/>
              </a:solidFill>
            </a:endParaRPr>
          </a:p>
        </p:txBody>
      </p:sp>
      <p:grpSp>
        <p:nvGrpSpPr>
          <p:cNvPr id="24" name="グループ化 23">
            <a:extLst>
              <a:ext uri="{FF2B5EF4-FFF2-40B4-BE49-F238E27FC236}">
                <a16:creationId xmlns:a16="http://schemas.microsoft.com/office/drawing/2014/main" id="{CD3E32B4-2C39-4849-8A43-4C398E424E8C}"/>
              </a:ext>
            </a:extLst>
          </p:cNvPr>
          <p:cNvGrpSpPr/>
          <p:nvPr/>
        </p:nvGrpSpPr>
        <p:grpSpPr>
          <a:xfrm>
            <a:off x="4232968" y="1687913"/>
            <a:ext cx="6775501" cy="3845128"/>
            <a:chOff x="4304260" y="2441749"/>
            <a:chExt cx="6298039" cy="3523581"/>
          </a:xfrm>
        </p:grpSpPr>
        <p:pic>
          <p:nvPicPr>
            <p:cNvPr id="4" name="図 3">
              <a:extLst>
                <a:ext uri="{FF2B5EF4-FFF2-40B4-BE49-F238E27FC236}">
                  <a16:creationId xmlns:a16="http://schemas.microsoft.com/office/drawing/2014/main" id="{6201B8EE-2FCC-48F5-81A1-165E81D2527C}"/>
                </a:ext>
              </a:extLst>
            </p:cNvPr>
            <p:cNvPicPr>
              <a:picLocks noChangeAspect="1"/>
            </p:cNvPicPr>
            <p:nvPr/>
          </p:nvPicPr>
          <p:blipFill>
            <a:blip r:embed="rId2"/>
            <a:stretch>
              <a:fillRect/>
            </a:stretch>
          </p:blipFill>
          <p:spPr>
            <a:xfrm>
              <a:off x="4304260" y="2604395"/>
              <a:ext cx="6273290" cy="3293988"/>
            </a:xfrm>
            <a:prstGeom prst="rect">
              <a:avLst/>
            </a:prstGeom>
          </p:spPr>
        </p:pic>
        <p:sp>
          <p:nvSpPr>
            <p:cNvPr id="23" name="四角形: 角を丸くする 22">
              <a:extLst>
                <a:ext uri="{FF2B5EF4-FFF2-40B4-BE49-F238E27FC236}">
                  <a16:creationId xmlns:a16="http://schemas.microsoft.com/office/drawing/2014/main" id="{46F9928B-074D-49D4-A5C7-7951ACA1AEE0}"/>
                </a:ext>
              </a:extLst>
            </p:cNvPr>
            <p:cNvSpPr/>
            <p:nvPr/>
          </p:nvSpPr>
          <p:spPr>
            <a:xfrm>
              <a:off x="4329010" y="2441749"/>
              <a:ext cx="6273289" cy="352358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pic>
        <p:nvPicPr>
          <p:cNvPr id="26" name="グラフィックス 25" descr="付箋 枠線">
            <a:extLst>
              <a:ext uri="{FF2B5EF4-FFF2-40B4-BE49-F238E27FC236}">
                <a16:creationId xmlns:a16="http://schemas.microsoft.com/office/drawing/2014/main" id="{575F9C11-7A2C-4C2E-A13A-DFC45A9D5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85019" y="537882"/>
            <a:ext cx="805848" cy="805848"/>
          </a:xfrm>
          <a:prstGeom prst="rect">
            <a:avLst/>
          </a:prstGeom>
        </p:spPr>
      </p:pic>
    </p:spTree>
    <p:extLst>
      <p:ext uri="{BB962C8B-B14F-4D97-AF65-F5344CB8AC3E}">
        <p14:creationId xmlns:p14="http://schemas.microsoft.com/office/powerpoint/2010/main" val="199989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EA5E8C-A760-4959-A48C-CD525A1C331E}"/>
              </a:ext>
            </a:extLst>
          </p:cNvPr>
          <p:cNvSpPr>
            <a:spLocks noGrp="1"/>
          </p:cNvSpPr>
          <p:nvPr>
            <p:ph type="title"/>
          </p:nvPr>
        </p:nvSpPr>
        <p:spPr/>
        <p:txBody>
          <a:bodyPr>
            <a:normAutofit/>
          </a:bodyPr>
          <a:lstStyle/>
          <a:p>
            <a:r>
              <a:rPr kumimoji="1" lang="ja-JP" altLang="en-US" sz="2800" dirty="0"/>
              <a:t>システム説明</a:t>
            </a:r>
            <a:br>
              <a:rPr kumimoji="1" lang="en-US" altLang="ja-JP" sz="2800" dirty="0"/>
            </a:br>
            <a:r>
              <a:rPr kumimoji="1" lang="ja-JP" altLang="en-US" sz="2800" dirty="0"/>
              <a:t>（管理者側）</a:t>
            </a:r>
          </a:p>
        </p:txBody>
      </p:sp>
      <p:sp>
        <p:nvSpPr>
          <p:cNvPr id="19" name="テキスト ボックス 18">
            <a:extLst>
              <a:ext uri="{FF2B5EF4-FFF2-40B4-BE49-F238E27FC236}">
                <a16:creationId xmlns:a16="http://schemas.microsoft.com/office/drawing/2014/main" id="{39A5AE5E-E31B-4B78-9C91-256DF3B4DE79}"/>
              </a:ext>
            </a:extLst>
          </p:cNvPr>
          <p:cNvSpPr txBox="1"/>
          <p:nvPr/>
        </p:nvSpPr>
        <p:spPr>
          <a:xfrm>
            <a:off x="6096000" y="893004"/>
            <a:ext cx="3155576" cy="461665"/>
          </a:xfrm>
          <a:prstGeom prst="rect">
            <a:avLst/>
          </a:prstGeom>
          <a:noFill/>
        </p:spPr>
        <p:txBody>
          <a:bodyPr wrap="square" rtlCol="0">
            <a:spAutoFit/>
          </a:bodyPr>
          <a:lstStyle/>
          <a:p>
            <a:r>
              <a:rPr lang="ja-JP" altLang="en-US" dirty="0">
                <a:solidFill>
                  <a:schemeClr val="bg2"/>
                </a:solidFill>
              </a:rPr>
              <a:t>登録内容の</a:t>
            </a:r>
            <a:r>
              <a:rPr lang="ja-JP" altLang="en-US" sz="2400" dirty="0">
                <a:solidFill>
                  <a:schemeClr val="accent2"/>
                </a:solidFill>
              </a:rPr>
              <a:t>表示・削除</a:t>
            </a:r>
            <a:endParaRPr lang="en-US" altLang="ja-JP" dirty="0">
              <a:solidFill>
                <a:schemeClr val="accent2"/>
              </a:solidFill>
            </a:endParaRPr>
          </a:p>
        </p:txBody>
      </p:sp>
      <p:pic>
        <p:nvPicPr>
          <p:cNvPr id="20" name="図 19" descr="テーブル&#10;&#10;自動的に生成された説明">
            <a:extLst>
              <a:ext uri="{FF2B5EF4-FFF2-40B4-BE49-F238E27FC236}">
                <a16:creationId xmlns:a16="http://schemas.microsoft.com/office/drawing/2014/main" id="{027F9041-60D9-4F24-A9EB-3FE3BED46C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0176" y="1732626"/>
            <a:ext cx="4447222" cy="4398606"/>
          </a:xfrm>
          <a:prstGeom prst="rect">
            <a:avLst/>
          </a:prstGeom>
        </p:spPr>
      </p:pic>
      <p:sp>
        <p:nvSpPr>
          <p:cNvPr id="9" name="四角形: 角を丸くする 8">
            <a:extLst>
              <a:ext uri="{FF2B5EF4-FFF2-40B4-BE49-F238E27FC236}">
                <a16:creationId xmlns:a16="http://schemas.microsoft.com/office/drawing/2014/main" id="{FE319AA2-1ECA-4210-8896-61AC52EA066D}"/>
              </a:ext>
            </a:extLst>
          </p:cNvPr>
          <p:cNvSpPr/>
          <p:nvPr/>
        </p:nvSpPr>
        <p:spPr>
          <a:xfrm>
            <a:off x="5450176" y="1622685"/>
            <a:ext cx="4447222" cy="434231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 name="グラフィックス 4" descr="データベース 枠線">
            <a:extLst>
              <a:ext uri="{FF2B5EF4-FFF2-40B4-BE49-F238E27FC236}">
                <a16:creationId xmlns:a16="http://schemas.microsoft.com/office/drawing/2014/main" id="{1B0C977F-54D2-4106-89E9-46BBB059F7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376" y="553223"/>
            <a:ext cx="801445" cy="801445"/>
          </a:xfrm>
          <a:prstGeom prst="rect">
            <a:avLst/>
          </a:prstGeom>
        </p:spPr>
      </p:pic>
    </p:spTree>
    <p:extLst>
      <p:ext uri="{BB962C8B-B14F-4D97-AF65-F5344CB8AC3E}">
        <p14:creationId xmlns:p14="http://schemas.microsoft.com/office/powerpoint/2010/main" val="1521650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8C96B3-7C79-43C3-B8D4-270C0CEA30CA}"/>
              </a:ext>
            </a:extLst>
          </p:cNvPr>
          <p:cNvSpPr>
            <a:spLocks noGrp="1"/>
          </p:cNvSpPr>
          <p:nvPr>
            <p:ph type="title"/>
          </p:nvPr>
        </p:nvSpPr>
        <p:spPr/>
        <p:txBody>
          <a:bodyPr/>
          <a:lstStyle/>
          <a:p>
            <a:r>
              <a:rPr kumimoji="1" lang="ja-JP" altLang="en-US" dirty="0"/>
              <a:t>デモ画面</a:t>
            </a:r>
          </a:p>
        </p:txBody>
      </p:sp>
      <p:pic>
        <p:nvPicPr>
          <p:cNvPr id="3" name="7-2">
            <a:hlinkClick r:id="" action="ppaction://media"/>
            <a:extLst>
              <a:ext uri="{FF2B5EF4-FFF2-40B4-BE49-F238E27FC236}">
                <a16:creationId xmlns:a16="http://schemas.microsoft.com/office/drawing/2014/main" id="{05BEEDA7-87A6-4641-99A2-E43AAE85296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54584" y="1128879"/>
            <a:ext cx="7734766" cy="4115137"/>
          </a:xfrm>
          <a:prstGeom prst="rect">
            <a:avLst/>
          </a:prstGeom>
        </p:spPr>
      </p:pic>
    </p:spTree>
    <p:extLst>
      <p:ext uri="{BB962C8B-B14F-4D97-AF65-F5344CB8AC3E}">
        <p14:creationId xmlns:p14="http://schemas.microsoft.com/office/powerpoint/2010/main" val="355557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8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057FF9-EEF2-4460-8E48-210F25056B9D}"/>
              </a:ext>
            </a:extLst>
          </p:cNvPr>
          <p:cNvSpPr>
            <a:spLocks noGrp="1"/>
          </p:cNvSpPr>
          <p:nvPr>
            <p:ph type="title"/>
          </p:nvPr>
        </p:nvSpPr>
        <p:spPr/>
        <p:txBody>
          <a:bodyPr/>
          <a:lstStyle/>
          <a:p>
            <a:r>
              <a:rPr kumimoji="1" lang="ja-JP" altLang="en-US" dirty="0"/>
              <a:t>不足機能</a:t>
            </a:r>
            <a:br>
              <a:rPr kumimoji="1" lang="en-US" altLang="ja-JP" dirty="0"/>
            </a:br>
            <a:r>
              <a:rPr kumimoji="1" lang="ja-JP" altLang="en-US" dirty="0"/>
              <a:t>今後の</a:t>
            </a:r>
            <a:br>
              <a:rPr kumimoji="1" lang="en-US" altLang="ja-JP" dirty="0"/>
            </a:br>
            <a:r>
              <a:rPr kumimoji="1" lang="ja-JP" altLang="en-US" dirty="0"/>
              <a:t>システム展望</a:t>
            </a:r>
          </a:p>
        </p:txBody>
      </p:sp>
      <p:grpSp>
        <p:nvGrpSpPr>
          <p:cNvPr id="4" name="グループ化 3">
            <a:extLst>
              <a:ext uri="{FF2B5EF4-FFF2-40B4-BE49-F238E27FC236}">
                <a16:creationId xmlns:a16="http://schemas.microsoft.com/office/drawing/2014/main" id="{C8B5FE5D-1721-44CC-8079-C2F87356C1C3}"/>
              </a:ext>
            </a:extLst>
          </p:cNvPr>
          <p:cNvGrpSpPr/>
          <p:nvPr/>
        </p:nvGrpSpPr>
        <p:grpSpPr>
          <a:xfrm>
            <a:off x="6261553" y="1832296"/>
            <a:ext cx="2630831" cy="2624866"/>
            <a:chOff x="4077148" y="1608156"/>
            <a:chExt cx="2630831" cy="2624866"/>
          </a:xfrm>
        </p:grpSpPr>
        <p:sp>
          <p:nvSpPr>
            <p:cNvPr id="5" name="楕円 4">
              <a:extLst>
                <a:ext uri="{FF2B5EF4-FFF2-40B4-BE49-F238E27FC236}">
                  <a16:creationId xmlns:a16="http://schemas.microsoft.com/office/drawing/2014/main" id="{F4F9550E-A418-4C92-99BF-874C1944D68B}"/>
                </a:ext>
              </a:extLst>
            </p:cNvPr>
            <p:cNvSpPr/>
            <p:nvPr/>
          </p:nvSpPr>
          <p:spPr>
            <a:xfrm>
              <a:off x="4077148" y="1608156"/>
              <a:ext cx="2630831" cy="262486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050" name="Picture 2" descr="外部リンクのアイコン03素材 | 無料のアイコンイラスト集 icon-pit">
              <a:extLst>
                <a:ext uri="{FF2B5EF4-FFF2-40B4-BE49-F238E27FC236}">
                  <a16:creationId xmlns:a16="http://schemas.microsoft.com/office/drawing/2014/main" id="{CEC55BCF-6BC1-47E9-8243-CF457E85D2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2908" y="1960176"/>
              <a:ext cx="1929385" cy="1929385"/>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四角形: 角を丸くする 5">
            <a:extLst>
              <a:ext uri="{FF2B5EF4-FFF2-40B4-BE49-F238E27FC236}">
                <a16:creationId xmlns:a16="http://schemas.microsoft.com/office/drawing/2014/main" id="{B2742CEE-C1AF-45EE-AABE-F3C5A818F4AA}"/>
              </a:ext>
            </a:extLst>
          </p:cNvPr>
          <p:cNvSpPr/>
          <p:nvPr/>
        </p:nvSpPr>
        <p:spPr>
          <a:xfrm>
            <a:off x="4024052" y="854896"/>
            <a:ext cx="7135906" cy="53788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ja-JP" altLang="en-US" dirty="0">
                <a:solidFill>
                  <a:schemeClr val="bg1"/>
                </a:solidFill>
              </a:rPr>
              <a:t>外部データとの接続</a:t>
            </a:r>
          </a:p>
        </p:txBody>
      </p:sp>
      <p:sp>
        <p:nvSpPr>
          <p:cNvPr id="7" name="テキスト ボックス 6">
            <a:extLst>
              <a:ext uri="{FF2B5EF4-FFF2-40B4-BE49-F238E27FC236}">
                <a16:creationId xmlns:a16="http://schemas.microsoft.com/office/drawing/2014/main" id="{83A790A9-5F97-4A68-B363-47446B0D3EB3}"/>
              </a:ext>
            </a:extLst>
          </p:cNvPr>
          <p:cNvSpPr txBox="1"/>
          <p:nvPr/>
        </p:nvSpPr>
        <p:spPr>
          <a:xfrm>
            <a:off x="4024052" y="4896680"/>
            <a:ext cx="7135906" cy="646331"/>
          </a:xfrm>
          <a:prstGeom prst="rect">
            <a:avLst/>
          </a:prstGeom>
          <a:noFill/>
        </p:spPr>
        <p:txBody>
          <a:bodyPr wrap="square" rtlCol="0">
            <a:spAutoFit/>
          </a:bodyPr>
          <a:lstStyle/>
          <a:p>
            <a:pPr algn="ctr"/>
            <a:r>
              <a:rPr kumimoji="1" lang="en-US" altLang="ja-JP" dirty="0">
                <a:solidFill>
                  <a:schemeClr val="tx2"/>
                </a:solidFill>
              </a:rPr>
              <a:t>Excel</a:t>
            </a:r>
            <a:r>
              <a:rPr kumimoji="1" lang="ja-JP" altLang="en-US" dirty="0">
                <a:solidFill>
                  <a:schemeClr val="tx2"/>
                </a:solidFill>
              </a:rPr>
              <a:t>や</a:t>
            </a:r>
            <a:r>
              <a:rPr kumimoji="1" lang="en-US" altLang="ja-JP" dirty="0">
                <a:solidFill>
                  <a:schemeClr val="tx2"/>
                </a:solidFill>
              </a:rPr>
              <a:t>CSV</a:t>
            </a:r>
            <a:r>
              <a:rPr kumimoji="1" lang="ja-JP" altLang="en-US" dirty="0">
                <a:solidFill>
                  <a:schemeClr val="tx2"/>
                </a:solidFill>
              </a:rPr>
              <a:t>データへのエクスポート機能を実装することで</a:t>
            </a:r>
            <a:endParaRPr kumimoji="1" lang="en-US" altLang="ja-JP" dirty="0">
              <a:solidFill>
                <a:schemeClr val="tx2"/>
              </a:solidFill>
            </a:endParaRPr>
          </a:p>
          <a:p>
            <a:pPr algn="ctr"/>
            <a:r>
              <a:rPr kumimoji="1" lang="ja-JP" altLang="en-US" dirty="0">
                <a:solidFill>
                  <a:schemeClr val="tx2"/>
                </a:solidFill>
              </a:rPr>
              <a:t>様々な場面でのデータ使用が可能になる</a:t>
            </a:r>
          </a:p>
        </p:txBody>
      </p:sp>
    </p:spTree>
    <p:extLst>
      <p:ext uri="{BB962C8B-B14F-4D97-AF65-F5344CB8AC3E}">
        <p14:creationId xmlns:p14="http://schemas.microsoft.com/office/powerpoint/2010/main" val="3272986432"/>
      </p:ext>
    </p:extLst>
  </p:cSld>
  <p:clrMapOvr>
    <a:masterClrMapping/>
  </p:clrMapOvr>
</p:sld>
</file>

<file path=ppt/theme/theme1.xml><?xml version="1.0" encoding="utf-8"?>
<a:theme xmlns:a="http://schemas.openxmlformats.org/drawingml/2006/main" name="フレーム">
  <a:themeElements>
    <a:clrScheme name="フレーム">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フレーム">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TM03457475[[fn=フレーム]]</Template>
  <TotalTime>8323</TotalTime>
  <Words>210</Words>
  <Application>Microsoft Office PowerPoint</Application>
  <PresentationFormat>ワイド画面</PresentationFormat>
  <Paragraphs>33</Paragraphs>
  <Slides>10</Slides>
  <Notes>0</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10</vt:i4>
      </vt:variant>
    </vt:vector>
  </HeadingPairs>
  <TitlesOfParts>
    <vt:vector size="15" baseType="lpstr">
      <vt:lpstr>游ゴシック</vt:lpstr>
      <vt:lpstr>游ゴシック Light</vt:lpstr>
      <vt:lpstr>Arial</vt:lpstr>
      <vt:lpstr>Wingdings 2</vt:lpstr>
      <vt:lpstr>フレーム</vt:lpstr>
      <vt:lpstr>会社登録システム</vt:lpstr>
      <vt:lpstr>作成背景 目的</vt:lpstr>
      <vt:lpstr>作成背景 目的</vt:lpstr>
      <vt:lpstr>システム説明 （協力会社側）</vt:lpstr>
      <vt:lpstr>システム説明 （協力会社側）</vt:lpstr>
      <vt:lpstr>システム説明 （管理者側）</vt:lpstr>
      <vt:lpstr>システム説明 （管理者側）</vt:lpstr>
      <vt:lpstr>デモ画面</vt:lpstr>
      <vt:lpstr>不足機能 今後の システム展望</vt:lpstr>
      <vt:lpstr>今回の開発を通じての感想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Owner</dc:creator>
  <cp:lastModifiedBy>Owner</cp:lastModifiedBy>
  <cp:revision>12</cp:revision>
  <dcterms:created xsi:type="dcterms:W3CDTF">2022-03-30T07:03:20Z</dcterms:created>
  <dcterms:modified xsi:type="dcterms:W3CDTF">2022-04-05T01:47:19Z</dcterms:modified>
</cp:coreProperties>
</file>